
<file path=[Content_Types].xml><?xml version="1.0" encoding="utf-8"?>
<Types xmlns="http://schemas.openxmlformats.org/package/2006/content-types">
  <Default Extension="emf" ContentType="image/x-em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60" r:id="rId5"/>
  </p:sldMasterIdLst>
  <p:notesMasterIdLst>
    <p:notesMasterId r:id="rId55"/>
  </p:notesMasterIdLst>
  <p:handoutMasterIdLst>
    <p:handoutMasterId r:id="rId56"/>
  </p:handoutMasterIdLst>
  <p:sldIdLst>
    <p:sldId id="268" r:id="rId6"/>
    <p:sldId id="269" r:id="rId7"/>
    <p:sldId id="271" r:id="rId8"/>
    <p:sldId id="273" r:id="rId9"/>
    <p:sldId id="274" r:id="rId10"/>
    <p:sldId id="275" r:id="rId11"/>
    <p:sldId id="276" r:id="rId12"/>
    <p:sldId id="312" r:id="rId13"/>
    <p:sldId id="277" r:id="rId14"/>
    <p:sldId id="278" r:id="rId15"/>
    <p:sldId id="279" r:id="rId16"/>
    <p:sldId id="280" r:id="rId17"/>
    <p:sldId id="282" r:id="rId18"/>
    <p:sldId id="283" r:id="rId19"/>
    <p:sldId id="284" r:id="rId20"/>
    <p:sldId id="285" r:id="rId21"/>
    <p:sldId id="286" r:id="rId22"/>
    <p:sldId id="287" r:id="rId23"/>
    <p:sldId id="314" r:id="rId24"/>
    <p:sldId id="288" r:id="rId25"/>
    <p:sldId id="290" r:id="rId26"/>
    <p:sldId id="291" r:id="rId27"/>
    <p:sldId id="292" r:id="rId28"/>
    <p:sldId id="293" r:id="rId29"/>
    <p:sldId id="294" r:id="rId30"/>
    <p:sldId id="295" r:id="rId31"/>
    <p:sldId id="296" r:id="rId32"/>
    <p:sldId id="297" r:id="rId33"/>
    <p:sldId id="298" r:id="rId34"/>
    <p:sldId id="299" r:id="rId35"/>
    <p:sldId id="300" r:id="rId36"/>
    <p:sldId id="301" r:id="rId37"/>
    <p:sldId id="302" r:id="rId38"/>
    <p:sldId id="303" r:id="rId39"/>
    <p:sldId id="304" r:id="rId40"/>
    <p:sldId id="305" r:id="rId41"/>
    <p:sldId id="306" r:id="rId42"/>
    <p:sldId id="307" r:id="rId43"/>
    <p:sldId id="316" r:id="rId44"/>
    <p:sldId id="317" r:id="rId45"/>
    <p:sldId id="315" r:id="rId46"/>
    <p:sldId id="308" r:id="rId47"/>
    <p:sldId id="309" r:id="rId48"/>
    <p:sldId id="310" r:id="rId49"/>
    <p:sldId id="313" r:id="rId50"/>
    <p:sldId id="2145726997" r:id="rId51"/>
    <p:sldId id="2145727003" r:id="rId52"/>
    <p:sldId id="2145727004" r:id="rId53"/>
    <p:sldId id="311" r:id="rId54"/>
  </p:sldIdLst>
  <p:sldSz cx="9144000" cy="6858000" type="screen4x3"/>
  <p:notesSz cx="7010400" cy="9296400"/>
  <p:defaultTextStyle>
    <a:defPPr>
      <a:defRPr lang="en-US"/>
    </a:defPPr>
    <a:lvl1pPr algn="l" defTabSz="457200" rtl="0" eaLnBrk="0" fontAlgn="base" hangingPunct="0">
      <a:spcBef>
        <a:spcPct val="0"/>
      </a:spcBef>
      <a:spcAft>
        <a:spcPct val="0"/>
      </a:spcAft>
      <a:defRPr kern="1200">
        <a:solidFill>
          <a:schemeClr val="tx1"/>
        </a:solidFill>
        <a:latin typeface="Calibri" pitchFamily="34" charset="0"/>
        <a:ea typeface="MS PGothic" pitchFamily="34" charset="-128"/>
        <a:cs typeface="+mn-cs"/>
      </a:defRPr>
    </a:lvl1pPr>
    <a:lvl2pPr marL="457200" algn="l" defTabSz="457200" rtl="0" eaLnBrk="0" fontAlgn="base" hangingPunct="0">
      <a:spcBef>
        <a:spcPct val="0"/>
      </a:spcBef>
      <a:spcAft>
        <a:spcPct val="0"/>
      </a:spcAft>
      <a:defRPr kern="1200">
        <a:solidFill>
          <a:schemeClr val="tx1"/>
        </a:solidFill>
        <a:latin typeface="Calibri" pitchFamily="34" charset="0"/>
        <a:ea typeface="MS PGothic" pitchFamily="34" charset="-128"/>
        <a:cs typeface="+mn-cs"/>
      </a:defRPr>
    </a:lvl2pPr>
    <a:lvl3pPr marL="914400" algn="l" defTabSz="457200" rtl="0" eaLnBrk="0" fontAlgn="base" hangingPunct="0">
      <a:spcBef>
        <a:spcPct val="0"/>
      </a:spcBef>
      <a:spcAft>
        <a:spcPct val="0"/>
      </a:spcAft>
      <a:defRPr kern="1200">
        <a:solidFill>
          <a:schemeClr val="tx1"/>
        </a:solidFill>
        <a:latin typeface="Calibri" pitchFamily="34" charset="0"/>
        <a:ea typeface="MS PGothic" pitchFamily="34" charset="-128"/>
        <a:cs typeface="+mn-cs"/>
      </a:defRPr>
    </a:lvl3pPr>
    <a:lvl4pPr marL="1371600" algn="l" defTabSz="457200" rtl="0" eaLnBrk="0" fontAlgn="base" hangingPunct="0">
      <a:spcBef>
        <a:spcPct val="0"/>
      </a:spcBef>
      <a:spcAft>
        <a:spcPct val="0"/>
      </a:spcAft>
      <a:defRPr kern="1200">
        <a:solidFill>
          <a:schemeClr val="tx1"/>
        </a:solidFill>
        <a:latin typeface="Calibri" pitchFamily="34" charset="0"/>
        <a:ea typeface="MS PGothic" pitchFamily="34" charset="-128"/>
        <a:cs typeface="+mn-cs"/>
      </a:defRPr>
    </a:lvl4pPr>
    <a:lvl5pPr marL="1828800" algn="l" defTabSz="457200" rtl="0" eaLnBrk="0" fontAlgn="base" hangingPunct="0">
      <a:spcBef>
        <a:spcPct val="0"/>
      </a:spcBef>
      <a:spcAft>
        <a:spcPct val="0"/>
      </a:spcAft>
      <a:defRPr kern="1200">
        <a:solidFill>
          <a:schemeClr val="tx1"/>
        </a:solidFill>
        <a:latin typeface="Calibri" pitchFamily="34" charset="0"/>
        <a:ea typeface="MS PGothic" pitchFamily="34" charset="-128"/>
        <a:cs typeface="+mn-cs"/>
      </a:defRPr>
    </a:lvl5pPr>
    <a:lvl6pPr marL="2286000" algn="l" defTabSz="914400" rtl="0" eaLnBrk="1" latinLnBrk="0" hangingPunct="1">
      <a:defRPr kern="1200">
        <a:solidFill>
          <a:schemeClr val="tx1"/>
        </a:solidFill>
        <a:latin typeface="Calibri" pitchFamily="34" charset="0"/>
        <a:ea typeface="MS PGothic" pitchFamily="34" charset="-128"/>
        <a:cs typeface="+mn-cs"/>
      </a:defRPr>
    </a:lvl6pPr>
    <a:lvl7pPr marL="2743200" algn="l" defTabSz="914400" rtl="0" eaLnBrk="1" latinLnBrk="0" hangingPunct="1">
      <a:defRPr kern="1200">
        <a:solidFill>
          <a:schemeClr val="tx1"/>
        </a:solidFill>
        <a:latin typeface="Calibri" pitchFamily="34" charset="0"/>
        <a:ea typeface="MS PGothic" pitchFamily="34" charset="-128"/>
        <a:cs typeface="+mn-cs"/>
      </a:defRPr>
    </a:lvl7pPr>
    <a:lvl8pPr marL="3200400" algn="l" defTabSz="914400" rtl="0" eaLnBrk="1" latinLnBrk="0" hangingPunct="1">
      <a:defRPr kern="1200">
        <a:solidFill>
          <a:schemeClr val="tx1"/>
        </a:solidFill>
        <a:latin typeface="Calibri" pitchFamily="34" charset="0"/>
        <a:ea typeface="MS PGothic" pitchFamily="34" charset="-128"/>
        <a:cs typeface="+mn-cs"/>
      </a:defRPr>
    </a:lvl8pPr>
    <a:lvl9pPr marL="3657600" algn="l" defTabSz="914400" rtl="0" eaLnBrk="1" latinLnBrk="0" hangingPunct="1">
      <a:defRPr kern="1200">
        <a:solidFill>
          <a:schemeClr val="tx1"/>
        </a:solidFill>
        <a:latin typeface="Calibri" pitchFamily="34" charset="0"/>
        <a:ea typeface="MS PGothic" pitchFamily="34"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3B65"/>
    <a:srgbClr val="E9782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3" d="100"/>
          <a:sy n="123" d="100"/>
        </p:scale>
        <p:origin x="1254" y="114"/>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39" Type="http://schemas.openxmlformats.org/officeDocument/2006/relationships/slide" Target="slides/slide34.xml"/><Relationship Id="rId21" Type="http://schemas.openxmlformats.org/officeDocument/2006/relationships/slide" Target="slides/slide16.xml"/><Relationship Id="rId34" Type="http://schemas.openxmlformats.org/officeDocument/2006/relationships/slide" Target="slides/slide29.xml"/><Relationship Id="rId42" Type="http://schemas.openxmlformats.org/officeDocument/2006/relationships/slide" Target="slides/slide37.xml"/><Relationship Id="rId47" Type="http://schemas.openxmlformats.org/officeDocument/2006/relationships/slide" Target="slides/slide42.xml"/><Relationship Id="rId50" Type="http://schemas.openxmlformats.org/officeDocument/2006/relationships/slide" Target="slides/slide45.xml"/><Relationship Id="rId55" Type="http://schemas.openxmlformats.org/officeDocument/2006/relationships/notesMaster" Target="notesMasters/notesMaster1.xml"/><Relationship Id="rId7" Type="http://schemas.openxmlformats.org/officeDocument/2006/relationships/slide" Target="slides/slide2.xml"/><Relationship Id="rId2" Type="http://schemas.openxmlformats.org/officeDocument/2006/relationships/customXml" Target="../customXml/item2.xml"/><Relationship Id="rId16" Type="http://schemas.openxmlformats.org/officeDocument/2006/relationships/slide" Target="slides/slide11.xml"/><Relationship Id="rId29" Type="http://schemas.openxmlformats.org/officeDocument/2006/relationships/slide" Target="slides/slide24.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slide" Target="slides/slide27.xml"/><Relationship Id="rId37" Type="http://schemas.openxmlformats.org/officeDocument/2006/relationships/slide" Target="slides/slide32.xml"/><Relationship Id="rId40" Type="http://schemas.openxmlformats.org/officeDocument/2006/relationships/slide" Target="slides/slide35.xml"/><Relationship Id="rId45" Type="http://schemas.openxmlformats.org/officeDocument/2006/relationships/slide" Target="slides/slide40.xml"/><Relationship Id="rId53" Type="http://schemas.openxmlformats.org/officeDocument/2006/relationships/slide" Target="slides/slide48.xml"/><Relationship Id="rId58" Type="http://schemas.openxmlformats.org/officeDocument/2006/relationships/viewProps" Target="viewProps.xml"/><Relationship Id="rId5" Type="http://schemas.openxmlformats.org/officeDocument/2006/relationships/slideMaster" Target="slideMasters/slideMaster1.xml"/><Relationship Id="rId19" Type="http://schemas.openxmlformats.org/officeDocument/2006/relationships/slide" Target="slides/slide14.xml"/><Relationship Id="rId4" Type="http://schemas.openxmlformats.org/officeDocument/2006/relationships/customXml" Target="../customXml/item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slide" Target="slides/slide25.xml"/><Relationship Id="rId35" Type="http://schemas.openxmlformats.org/officeDocument/2006/relationships/slide" Target="slides/slide30.xml"/><Relationship Id="rId43" Type="http://schemas.openxmlformats.org/officeDocument/2006/relationships/slide" Target="slides/slide38.xml"/><Relationship Id="rId48" Type="http://schemas.openxmlformats.org/officeDocument/2006/relationships/slide" Target="slides/slide43.xml"/><Relationship Id="rId56" Type="http://schemas.openxmlformats.org/officeDocument/2006/relationships/handoutMaster" Target="handoutMasters/handoutMaster1.xml"/><Relationship Id="rId8" Type="http://schemas.openxmlformats.org/officeDocument/2006/relationships/slide" Target="slides/slide3.xml"/><Relationship Id="rId51" Type="http://schemas.openxmlformats.org/officeDocument/2006/relationships/slide" Target="slides/slide46.xml"/><Relationship Id="rId3" Type="http://schemas.openxmlformats.org/officeDocument/2006/relationships/customXml" Target="../customXml/item3.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slide" Target="slides/slide28.xml"/><Relationship Id="rId38" Type="http://schemas.openxmlformats.org/officeDocument/2006/relationships/slide" Target="slides/slide33.xml"/><Relationship Id="rId46" Type="http://schemas.openxmlformats.org/officeDocument/2006/relationships/slide" Target="slides/slide41.xml"/><Relationship Id="rId59" Type="http://schemas.openxmlformats.org/officeDocument/2006/relationships/theme" Target="theme/theme1.xml"/><Relationship Id="rId20" Type="http://schemas.openxmlformats.org/officeDocument/2006/relationships/slide" Target="slides/slide15.xml"/><Relationship Id="rId41" Type="http://schemas.openxmlformats.org/officeDocument/2006/relationships/slide" Target="slides/slide36.xml"/><Relationship Id="rId54" Type="http://schemas.openxmlformats.org/officeDocument/2006/relationships/slide" Target="slides/slide49.xml"/><Relationship Id="rId1" Type="http://schemas.openxmlformats.org/officeDocument/2006/relationships/customXml" Target="../customXml/item1.xml"/><Relationship Id="rId6" Type="http://schemas.openxmlformats.org/officeDocument/2006/relationships/slide" Target="slides/slide1.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slide" Target="slides/slide23.xml"/><Relationship Id="rId36" Type="http://schemas.openxmlformats.org/officeDocument/2006/relationships/slide" Target="slides/slide31.xml"/><Relationship Id="rId49" Type="http://schemas.openxmlformats.org/officeDocument/2006/relationships/slide" Target="slides/slide44.xml"/><Relationship Id="rId57" Type="http://schemas.openxmlformats.org/officeDocument/2006/relationships/presProps" Target="presProps.xml"/><Relationship Id="rId10" Type="http://schemas.openxmlformats.org/officeDocument/2006/relationships/slide" Target="slides/slide5.xml"/><Relationship Id="rId31" Type="http://schemas.openxmlformats.org/officeDocument/2006/relationships/slide" Target="slides/slide26.xml"/><Relationship Id="rId44" Type="http://schemas.openxmlformats.org/officeDocument/2006/relationships/slide" Target="slides/slide39.xml"/><Relationship Id="rId52" Type="http://schemas.openxmlformats.org/officeDocument/2006/relationships/slide" Target="slides/slide47.xml"/><Relationship Id="rId60"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1"/>
            <a:ext cx="3038155" cy="464978"/>
          </a:xfrm>
          <a:prstGeom prst="rect">
            <a:avLst/>
          </a:prstGeom>
        </p:spPr>
        <p:txBody>
          <a:bodyPr vert="horz" lIns="92828" tIns="46414" rIns="92828" bIns="46414" rtlCol="0"/>
          <a:lstStyle>
            <a:lvl1pPr algn="l" eaLnBrk="1" fontAlgn="auto" hangingPunct="1">
              <a:spcBef>
                <a:spcPts val="0"/>
              </a:spcBef>
              <a:spcAft>
                <a:spcPts val="0"/>
              </a:spcAft>
              <a:defRPr sz="1200">
                <a:latin typeface="+mn-lt"/>
                <a:ea typeface="+mn-ea"/>
              </a:defRPr>
            </a:lvl1pPr>
          </a:lstStyle>
          <a:p>
            <a:pPr>
              <a:defRPr/>
            </a:pPr>
            <a:endParaRPr lang="en-US"/>
          </a:p>
        </p:txBody>
      </p:sp>
      <p:sp>
        <p:nvSpPr>
          <p:cNvPr id="3" name="Date Placeholder 2"/>
          <p:cNvSpPr>
            <a:spLocks noGrp="1"/>
          </p:cNvSpPr>
          <p:nvPr>
            <p:ph type="dt" sz="quarter" idx="1"/>
          </p:nvPr>
        </p:nvSpPr>
        <p:spPr>
          <a:xfrm>
            <a:off x="3970674" y="1"/>
            <a:ext cx="3038155" cy="464978"/>
          </a:xfrm>
          <a:prstGeom prst="rect">
            <a:avLst/>
          </a:prstGeom>
        </p:spPr>
        <p:txBody>
          <a:bodyPr vert="horz" wrap="square" lIns="92828" tIns="46414" rIns="92828" bIns="46414" numCol="1" anchor="t" anchorCtr="0" compatLnSpc="1">
            <a:prstTxWarp prst="textNoShape">
              <a:avLst/>
            </a:prstTxWarp>
          </a:bodyPr>
          <a:lstStyle>
            <a:lvl1pPr algn="r" eaLnBrk="1" hangingPunct="1">
              <a:defRPr sz="1200"/>
            </a:lvl1pPr>
          </a:lstStyle>
          <a:p>
            <a:pPr>
              <a:defRPr/>
            </a:pPr>
            <a:fld id="{6BB8689A-0E1B-4445-9314-F53334F8F5E5}" type="datetimeFigureOut">
              <a:rPr lang="en-US"/>
              <a:pPr>
                <a:defRPr/>
              </a:pPr>
              <a:t>1/12/2023</a:t>
            </a:fld>
            <a:endParaRPr lang="en-US"/>
          </a:p>
        </p:txBody>
      </p:sp>
      <p:sp>
        <p:nvSpPr>
          <p:cNvPr id="4" name="Footer Placeholder 3"/>
          <p:cNvSpPr>
            <a:spLocks noGrp="1"/>
          </p:cNvSpPr>
          <p:nvPr>
            <p:ph type="ftr" sz="quarter" idx="2"/>
          </p:nvPr>
        </p:nvSpPr>
        <p:spPr>
          <a:xfrm>
            <a:off x="1" y="8829847"/>
            <a:ext cx="3038155" cy="464978"/>
          </a:xfrm>
          <a:prstGeom prst="rect">
            <a:avLst/>
          </a:prstGeom>
        </p:spPr>
        <p:txBody>
          <a:bodyPr vert="horz" lIns="92828" tIns="46414" rIns="92828" bIns="46414" rtlCol="0" anchor="b"/>
          <a:lstStyle>
            <a:lvl1pPr algn="l" eaLnBrk="1" fontAlgn="auto" hangingPunct="1">
              <a:spcBef>
                <a:spcPts val="0"/>
              </a:spcBef>
              <a:spcAft>
                <a:spcPts val="0"/>
              </a:spcAft>
              <a:defRPr sz="1200">
                <a:latin typeface="+mn-lt"/>
                <a:ea typeface="+mn-ea"/>
              </a:defRPr>
            </a:lvl1pPr>
          </a:lstStyle>
          <a:p>
            <a:pPr>
              <a:defRPr/>
            </a:pPr>
            <a:endParaRPr lang="en-US"/>
          </a:p>
        </p:txBody>
      </p:sp>
      <p:sp>
        <p:nvSpPr>
          <p:cNvPr id="5" name="Slide Number Placeholder 4"/>
          <p:cNvSpPr>
            <a:spLocks noGrp="1"/>
          </p:cNvSpPr>
          <p:nvPr>
            <p:ph type="sldNum" sz="quarter" idx="3"/>
          </p:nvPr>
        </p:nvSpPr>
        <p:spPr>
          <a:xfrm>
            <a:off x="3970674" y="8829847"/>
            <a:ext cx="3038155" cy="464978"/>
          </a:xfrm>
          <a:prstGeom prst="rect">
            <a:avLst/>
          </a:prstGeom>
        </p:spPr>
        <p:txBody>
          <a:bodyPr vert="horz" wrap="square" lIns="92828" tIns="46414" rIns="92828" bIns="46414" numCol="1" anchor="b" anchorCtr="0" compatLnSpc="1">
            <a:prstTxWarp prst="textNoShape">
              <a:avLst/>
            </a:prstTxWarp>
          </a:bodyPr>
          <a:lstStyle>
            <a:lvl1pPr algn="r" eaLnBrk="1" hangingPunct="1">
              <a:defRPr sz="1200"/>
            </a:lvl1pPr>
          </a:lstStyle>
          <a:p>
            <a:fld id="{D4F9C366-8EC0-4183-AFD6-7F7CCBEFBDBC}" type="slidenum">
              <a:rPr lang="en-US" altLang="en-US"/>
              <a:pPr/>
              <a:t>‹#›</a:t>
            </a:fld>
            <a:endParaRPr lang="en-US" altLang="en-US"/>
          </a:p>
        </p:txBody>
      </p:sp>
    </p:spTree>
    <p:extLst>
      <p:ext uri="{BB962C8B-B14F-4D97-AF65-F5344CB8AC3E}">
        <p14:creationId xmlns:p14="http://schemas.microsoft.com/office/powerpoint/2010/main" val="3388069863"/>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1"/>
            <a:ext cx="3038155" cy="464978"/>
          </a:xfrm>
          <a:prstGeom prst="rect">
            <a:avLst/>
          </a:prstGeom>
        </p:spPr>
        <p:txBody>
          <a:bodyPr vert="horz" lIns="92828" tIns="46414" rIns="92828" bIns="46414" rtlCol="0"/>
          <a:lstStyle>
            <a:lvl1pPr algn="l" eaLnBrk="1" fontAlgn="auto" hangingPunct="1">
              <a:spcBef>
                <a:spcPts val="0"/>
              </a:spcBef>
              <a:spcAft>
                <a:spcPts val="0"/>
              </a:spcAft>
              <a:defRPr sz="1200">
                <a:latin typeface="+mn-lt"/>
                <a:ea typeface="+mn-ea"/>
              </a:defRPr>
            </a:lvl1pPr>
          </a:lstStyle>
          <a:p>
            <a:pPr>
              <a:defRPr/>
            </a:pPr>
            <a:endParaRPr lang="en-US"/>
          </a:p>
        </p:txBody>
      </p:sp>
      <p:sp>
        <p:nvSpPr>
          <p:cNvPr id="3" name="Date Placeholder 2"/>
          <p:cNvSpPr>
            <a:spLocks noGrp="1"/>
          </p:cNvSpPr>
          <p:nvPr>
            <p:ph type="dt" idx="1"/>
          </p:nvPr>
        </p:nvSpPr>
        <p:spPr>
          <a:xfrm>
            <a:off x="3970674" y="1"/>
            <a:ext cx="3038155" cy="464978"/>
          </a:xfrm>
          <a:prstGeom prst="rect">
            <a:avLst/>
          </a:prstGeom>
        </p:spPr>
        <p:txBody>
          <a:bodyPr vert="horz" wrap="square" lIns="92828" tIns="46414" rIns="92828" bIns="46414" numCol="1" anchor="t" anchorCtr="0" compatLnSpc="1">
            <a:prstTxWarp prst="textNoShape">
              <a:avLst/>
            </a:prstTxWarp>
          </a:bodyPr>
          <a:lstStyle>
            <a:lvl1pPr algn="r" eaLnBrk="1" hangingPunct="1">
              <a:defRPr sz="1200"/>
            </a:lvl1pPr>
          </a:lstStyle>
          <a:p>
            <a:pPr>
              <a:defRPr/>
            </a:pPr>
            <a:fld id="{5E45CEA8-9E32-4D1F-870A-A2E489993382}" type="datetimeFigureOut">
              <a:rPr lang="en-US"/>
              <a:pPr>
                <a:defRPr/>
              </a:pPr>
              <a:t>1/12/2023</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2828" tIns="46414" rIns="92828" bIns="46414" rtlCol="0" anchor="ctr"/>
          <a:lstStyle/>
          <a:p>
            <a:pPr lvl="0"/>
            <a:endParaRPr lang="en-US" noProof="0"/>
          </a:p>
        </p:txBody>
      </p:sp>
      <p:sp>
        <p:nvSpPr>
          <p:cNvPr id="5" name="Notes Placeholder 4"/>
          <p:cNvSpPr>
            <a:spLocks noGrp="1"/>
          </p:cNvSpPr>
          <p:nvPr>
            <p:ph type="body" sz="quarter" idx="3"/>
          </p:nvPr>
        </p:nvSpPr>
        <p:spPr>
          <a:xfrm>
            <a:off x="701356" y="4416501"/>
            <a:ext cx="5607691" cy="4183222"/>
          </a:xfrm>
          <a:prstGeom prst="rect">
            <a:avLst/>
          </a:prstGeom>
        </p:spPr>
        <p:txBody>
          <a:bodyPr vert="horz" lIns="92828" tIns="46414" rIns="92828" bIns="46414"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1" y="8829847"/>
            <a:ext cx="3038155" cy="464978"/>
          </a:xfrm>
          <a:prstGeom prst="rect">
            <a:avLst/>
          </a:prstGeom>
        </p:spPr>
        <p:txBody>
          <a:bodyPr vert="horz" lIns="92828" tIns="46414" rIns="92828" bIns="46414" rtlCol="0" anchor="b"/>
          <a:lstStyle>
            <a:lvl1pPr algn="l" eaLnBrk="1" fontAlgn="auto" hangingPunct="1">
              <a:spcBef>
                <a:spcPts val="0"/>
              </a:spcBef>
              <a:spcAft>
                <a:spcPts val="0"/>
              </a:spcAft>
              <a:defRPr sz="1200">
                <a:latin typeface="+mn-lt"/>
                <a:ea typeface="+mn-ea"/>
              </a:defRPr>
            </a:lvl1pPr>
          </a:lstStyle>
          <a:p>
            <a:pPr>
              <a:defRPr/>
            </a:pPr>
            <a:endParaRPr lang="en-US"/>
          </a:p>
        </p:txBody>
      </p:sp>
      <p:sp>
        <p:nvSpPr>
          <p:cNvPr id="7" name="Slide Number Placeholder 6"/>
          <p:cNvSpPr>
            <a:spLocks noGrp="1"/>
          </p:cNvSpPr>
          <p:nvPr>
            <p:ph type="sldNum" sz="quarter" idx="5"/>
          </p:nvPr>
        </p:nvSpPr>
        <p:spPr>
          <a:xfrm>
            <a:off x="3970674" y="8829847"/>
            <a:ext cx="3038155" cy="464978"/>
          </a:xfrm>
          <a:prstGeom prst="rect">
            <a:avLst/>
          </a:prstGeom>
        </p:spPr>
        <p:txBody>
          <a:bodyPr vert="horz" wrap="square" lIns="92828" tIns="46414" rIns="92828" bIns="46414" numCol="1" anchor="b" anchorCtr="0" compatLnSpc="1">
            <a:prstTxWarp prst="textNoShape">
              <a:avLst/>
            </a:prstTxWarp>
          </a:bodyPr>
          <a:lstStyle>
            <a:lvl1pPr algn="r" eaLnBrk="1" hangingPunct="1">
              <a:defRPr sz="1200"/>
            </a:lvl1pPr>
          </a:lstStyle>
          <a:p>
            <a:fld id="{EA9D895D-D89D-4FFC-9846-1B35B6069E0E}" type="slidenum">
              <a:rPr lang="en-US" altLang="en-US"/>
              <a:pPr/>
              <a:t>‹#›</a:t>
            </a:fld>
            <a:endParaRPr lang="en-US" altLang="en-US"/>
          </a:p>
        </p:txBody>
      </p:sp>
    </p:spTree>
    <p:extLst>
      <p:ext uri="{BB962C8B-B14F-4D97-AF65-F5344CB8AC3E}">
        <p14:creationId xmlns:p14="http://schemas.microsoft.com/office/powerpoint/2010/main" val="806738913"/>
      </p:ext>
    </p:extLst>
  </p:cSld>
  <p:clrMap bg1="lt1" tx1="dk1" bg2="lt2" tx2="dk2" accent1="accent1" accent2="accent2" accent3="accent3" accent4="accent4" accent5="accent5" accent6="accent6" hlink="hlink" folHlink="folHlink"/>
  <p:hf hdr="0" ftr="0" dt="0"/>
  <p:notesStyle>
    <a:lvl1pPr algn="l" defTabSz="457200" rtl="0" eaLnBrk="0" fontAlgn="base" hangingPunct="0">
      <a:spcBef>
        <a:spcPct val="30000"/>
      </a:spcBef>
      <a:spcAft>
        <a:spcPct val="0"/>
      </a:spcAft>
      <a:defRPr sz="1200" kern="1200">
        <a:solidFill>
          <a:schemeClr val="tx1"/>
        </a:solidFill>
        <a:latin typeface="+mn-lt"/>
        <a:ea typeface="MS PGothic" panose="020B0600070205080204" pitchFamily="34" charset="-128"/>
        <a:cs typeface="+mn-cs"/>
      </a:defRPr>
    </a:lvl1pPr>
    <a:lvl2pPr marL="457200" algn="l" defTabSz="457200" rtl="0" eaLnBrk="0" fontAlgn="base" hangingPunct="0">
      <a:spcBef>
        <a:spcPct val="30000"/>
      </a:spcBef>
      <a:spcAft>
        <a:spcPct val="0"/>
      </a:spcAft>
      <a:defRPr sz="1200" kern="1200">
        <a:solidFill>
          <a:schemeClr val="tx1"/>
        </a:solidFill>
        <a:latin typeface="+mn-lt"/>
        <a:ea typeface="MS PGothic" panose="020B0600070205080204" pitchFamily="34" charset="-128"/>
        <a:cs typeface="+mn-cs"/>
      </a:defRPr>
    </a:lvl2pPr>
    <a:lvl3pPr marL="914400" algn="l" defTabSz="457200" rtl="0" eaLnBrk="0" fontAlgn="base" hangingPunct="0">
      <a:spcBef>
        <a:spcPct val="30000"/>
      </a:spcBef>
      <a:spcAft>
        <a:spcPct val="0"/>
      </a:spcAft>
      <a:defRPr sz="1200" kern="1200">
        <a:solidFill>
          <a:schemeClr val="tx1"/>
        </a:solidFill>
        <a:latin typeface="+mn-lt"/>
        <a:ea typeface="MS PGothic" panose="020B0600070205080204" pitchFamily="34" charset="-128"/>
        <a:cs typeface="+mn-cs"/>
      </a:defRPr>
    </a:lvl3pPr>
    <a:lvl4pPr marL="1371600" algn="l" defTabSz="457200" rtl="0" eaLnBrk="0" fontAlgn="base" hangingPunct="0">
      <a:spcBef>
        <a:spcPct val="30000"/>
      </a:spcBef>
      <a:spcAft>
        <a:spcPct val="0"/>
      </a:spcAft>
      <a:defRPr sz="1200" kern="1200">
        <a:solidFill>
          <a:schemeClr val="tx1"/>
        </a:solidFill>
        <a:latin typeface="+mn-lt"/>
        <a:ea typeface="MS PGothic" panose="020B0600070205080204" pitchFamily="34" charset="-128"/>
        <a:cs typeface="+mn-cs"/>
      </a:defRPr>
    </a:lvl4pPr>
    <a:lvl5pPr marL="1828800" algn="l" defTabSz="457200" rtl="0" eaLnBrk="0" fontAlgn="base" hangingPunct="0">
      <a:spcBef>
        <a:spcPct val="30000"/>
      </a:spcBef>
      <a:spcAft>
        <a:spcPct val="0"/>
      </a:spcAft>
      <a:defRPr sz="1200" kern="1200">
        <a:solidFill>
          <a:schemeClr val="tx1"/>
        </a:solidFill>
        <a:latin typeface="+mn-lt"/>
        <a:ea typeface="MS PGothic" panose="020B0600070205080204" pitchFamily="34"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ark Background Presentation Title Slide">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788736" y="504458"/>
            <a:ext cx="7669464" cy="2427578"/>
          </a:xfrm>
        </p:spPr>
        <p:txBody>
          <a:bodyPr anchor="b"/>
          <a:lstStyle>
            <a:lvl1pPr>
              <a:defRPr b="1">
                <a:solidFill>
                  <a:srgbClr val="FFFFFF"/>
                </a:solidFill>
              </a:defRPr>
            </a:lvl1pPr>
          </a:lstStyle>
          <a:p>
            <a:r>
              <a:rPr lang="en-US"/>
              <a:t>Click to edit Master title style</a:t>
            </a:r>
            <a:endParaRPr lang="en-US" dirty="0"/>
          </a:p>
        </p:txBody>
      </p:sp>
      <p:sp>
        <p:nvSpPr>
          <p:cNvPr id="3" name="Subtitle 2"/>
          <p:cNvSpPr>
            <a:spLocks noGrp="1"/>
          </p:cNvSpPr>
          <p:nvPr>
            <p:ph type="subTitle" idx="1"/>
          </p:nvPr>
        </p:nvSpPr>
        <p:spPr>
          <a:xfrm>
            <a:off x="788736" y="2932035"/>
            <a:ext cx="6983664" cy="1752600"/>
          </a:xfrm>
        </p:spPr>
        <p:txBody>
          <a:bodyPr>
            <a:normAutofit/>
          </a:bodyPr>
          <a:lstStyle>
            <a:lvl1pPr marL="0" indent="0" algn="l">
              <a:buNone/>
              <a:defRPr sz="2400" b="0" i="0">
                <a:solidFill>
                  <a:srgbClr val="FFFFFF"/>
                </a:solidFill>
                <a:latin typeface="Tahoma"/>
                <a:cs typeface="Tahoma"/>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Slide Number Placeholder 5"/>
          <p:cNvSpPr>
            <a:spLocks noGrp="1"/>
          </p:cNvSpPr>
          <p:nvPr>
            <p:ph type="sldNum" sz="quarter" idx="10"/>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algn="r" eaLnBrk="1" hangingPunct="1">
              <a:defRPr sz="1000">
                <a:solidFill>
                  <a:srgbClr val="FFFFFF"/>
                </a:solidFill>
                <a:latin typeface="Arial Narrow" pitchFamily="34" charset="0"/>
              </a:defRPr>
            </a:lvl1pPr>
          </a:lstStyle>
          <a:p>
            <a:fld id="{60B5B58C-8F83-48FF-8802-67CAB0E04491}" type="slidenum">
              <a:rPr lang="en-US" altLang="en-US"/>
              <a:pPr/>
              <a:t>‹#›</a:t>
            </a:fld>
            <a:endParaRPr lang="en-US" altLang="en-US"/>
          </a:p>
        </p:txBody>
      </p:sp>
    </p:spTree>
    <p:extLst>
      <p:ext uri="{BB962C8B-B14F-4D97-AF65-F5344CB8AC3E}">
        <p14:creationId xmlns:p14="http://schemas.microsoft.com/office/powerpoint/2010/main" val="35175512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Presentation 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88736" y="504458"/>
            <a:ext cx="7669464" cy="2427578"/>
          </a:xfrm>
        </p:spPr>
        <p:txBody>
          <a:bodyPr anchor="b"/>
          <a:lstStyle>
            <a:lvl1pPr>
              <a:defRPr b="1"/>
            </a:lvl1pPr>
          </a:lstStyle>
          <a:p>
            <a:r>
              <a:rPr lang="en-US"/>
              <a:t>Click to edit Master title style</a:t>
            </a:r>
            <a:endParaRPr lang="en-US" dirty="0"/>
          </a:p>
        </p:txBody>
      </p:sp>
      <p:sp>
        <p:nvSpPr>
          <p:cNvPr id="3" name="Subtitle 2"/>
          <p:cNvSpPr>
            <a:spLocks noGrp="1"/>
          </p:cNvSpPr>
          <p:nvPr>
            <p:ph type="subTitle" idx="1"/>
          </p:nvPr>
        </p:nvSpPr>
        <p:spPr>
          <a:xfrm>
            <a:off x="788736" y="2932035"/>
            <a:ext cx="6983664" cy="1752600"/>
          </a:xfrm>
        </p:spPr>
        <p:txBody>
          <a:bodyPr>
            <a:normAutofit/>
          </a:bodyPr>
          <a:lstStyle>
            <a:lvl1pPr marL="0" indent="0" algn="l">
              <a:buNone/>
              <a:defRPr sz="2400" b="0" i="0">
                <a:solidFill>
                  <a:srgbClr val="003B65"/>
                </a:solidFill>
                <a:latin typeface="Tahoma"/>
                <a:cs typeface="Tahoma"/>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Slide Number Placeholder 5"/>
          <p:cNvSpPr>
            <a:spLocks noGrp="1"/>
          </p:cNvSpPr>
          <p:nvPr>
            <p:ph type="sldNum" sz="quarter" idx="10"/>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algn="r" eaLnBrk="1" hangingPunct="1">
              <a:defRPr sz="1000">
                <a:solidFill>
                  <a:srgbClr val="FFFFFF"/>
                </a:solidFill>
                <a:latin typeface="Arial Narrow" pitchFamily="34" charset="0"/>
              </a:defRPr>
            </a:lvl1pPr>
          </a:lstStyle>
          <a:p>
            <a:fld id="{38AFAE25-0C60-49D2-9289-22198A6C9439}" type="slidenum">
              <a:rPr lang="en-US" altLang="en-US"/>
              <a:pPr/>
              <a:t>‹#›</a:t>
            </a:fld>
            <a:endParaRPr lang="en-US" altLang="en-US"/>
          </a:p>
        </p:txBody>
      </p:sp>
    </p:spTree>
    <p:extLst>
      <p:ext uri="{BB962C8B-B14F-4D97-AF65-F5344CB8AC3E}">
        <p14:creationId xmlns:p14="http://schemas.microsoft.com/office/powerpoint/2010/main" val="38812465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New Section">
    <p:spTree>
      <p:nvGrpSpPr>
        <p:cNvPr id="1" name=""/>
        <p:cNvGrpSpPr/>
        <p:nvPr/>
      </p:nvGrpSpPr>
      <p:grpSpPr>
        <a:xfrm>
          <a:off x="0" y="0"/>
          <a:ext cx="0" cy="0"/>
          <a:chOff x="0" y="0"/>
          <a:chExt cx="0" cy="0"/>
        </a:xfrm>
      </p:grpSpPr>
      <p:sp>
        <p:nvSpPr>
          <p:cNvPr id="2" name="Title 1"/>
          <p:cNvSpPr>
            <a:spLocks noGrp="1"/>
          </p:cNvSpPr>
          <p:nvPr>
            <p:ph type="title"/>
          </p:nvPr>
        </p:nvSpPr>
        <p:spPr>
          <a:xfrm>
            <a:off x="786062" y="521852"/>
            <a:ext cx="7900738" cy="2406417"/>
          </a:xfrm>
        </p:spPr>
        <p:txBody>
          <a:bodyPr anchor="b">
            <a:noAutofit/>
          </a:bodyPr>
          <a:lstStyle>
            <a:lvl1pPr>
              <a:defRPr sz="4000" b="1" i="0">
                <a:latin typeface="Tahoma"/>
                <a:cs typeface="Tahoma"/>
              </a:defRPr>
            </a:lvl1pPr>
          </a:lstStyle>
          <a:p>
            <a:r>
              <a:rPr lang="en-US" dirty="0"/>
              <a:t>Click to edit Master title style</a:t>
            </a:r>
          </a:p>
        </p:txBody>
      </p:sp>
      <p:sp>
        <p:nvSpPr>
          <p:cNvPr id="3" name="Content Placeholder 2"/>
          <p:cNvSpPr>
            <a:spLocks noGrp="1"/>
          </p:cNvSpPr>
          <p:nvPr>
            <p:ph idx="1"/>
          </p:nvPr>
        </p:nvSpPr>
        <p:spPr>
          <a:xfrm>
            <a:off x="2299368" y="3110831"/>
            <a:ext cx="6387431" cy="2383589"/>
          </a:xfrm>
        </p:spPr>
        <p:txBody>
          <a:bodyPr/>
          <a:lstStyle>
            <a:lvl1pPr>
              <a:defRPr b="0" i="0">
                <a:latin typeface="Tahoma"/>
                <a:cs typeface="Tahoma"/>
              </a:defRPr>
            </a:lvl1pPr>
            <a:lvl2pPr>
              <a:defRPr b="0" i="0">
                <a:latin typeface="Tahoma"/>
                <a:cs typeface="Tahoma"/>
              </a:defRPr>
            </a:lvl2pPr>
            <a:lvl3pPr>
              <a:defRPr b="0" i="0">
                <a:latin typeface="Tahoma"/>
                <a:cs typeface="Tahoma"/>
              </a:defRPr>
            </a:lvl3pPr>
            <a:lvl4pPr>
              <a:defRPr b="0" i="0">
                <a:latin typeface="Tahoma"/>
                <a:cs typeface="Tahoma"/>
              </a:defRPr>
            </a:lvl4pPr>
            <a:lvl5pPr>
              <a:defRPr b="0" i="0">
                <a:latin typeface="Tahoma"/>
                <a:cs typeface="Tahoma"/>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Slide Number Placeholder 5"/>
          <p:cNvSpPr>
            <a:spLocks noGrp="1"/>
          </p:cNvSpPr>
          <p:nvPr>
            <p:ph type="sldNum" sz="quarter" idx="10"/>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algn="r" eaLnBrk="1" hangingPunct="1">
              <a:defRPr sz="1000">
                <a:solidFill>
                  <a:srgbClr val="FFFFFF"/>
                </a:solidFill>
                <a:latin typeface="Arial Narrow" pitchFamily="34" charset="0"/>
              </a:defRPr>
            </a:lvl1pPr>
          </a:lstStyle>
          <a:p>
            <a:fld id="{7B1209C4-59E2-4483-B6E7-FCC3373038A2}" type="slidenum">
              <a:rPr lang="en-US" altLang="en-US"/>
              <a:pPr/>
              <a:t>‹#›</a:t>
            </a:fld>
            <a:endParaRPr lang="en-US" altLang="en-US"/>
          </a:p>
        </p:txBody>
      </p:sp>
    </p:spTree>
    <p:extLst>
      <p:ext uri="{BB962C8B-B14F-4D97-AF65-F5344CB8AC3E}">
        <p14:creationId xmlns:p14="http://schemas.microsoft.com/office/powerpoint/2010/main" val="196516955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786062" y="525964"/>
            <a:ext cx="7900738" cy="722480"/>
          </a:xfrm>
        </p:spPr>
        <p:txBody>
          <a:bodyPr/>
          <a:lstStyle>
            <a:lvl1pPr>
              <a:defRPr sz="3600" b="1"/>
            </a:lvl1pPr>
          </a:lstStyle>
          <a:p>
            <a:r>
              <a:rPr lang="en-US"/>
              <a:t>Click to edit Master title style</a:t>
            </a:r>
            <a:endParaRPr lang="en-US" dirty="0"/>
          </a:p>
        </p:txBody>
      </p:sp>
      <p:sp>
        <p:nvSpPr>
          <p:cNvPr id="3" name="Content Placeholder 2"/>
          <p:cNvSpPr>
            <a:spLocks noGrp="1"/>
          </p:cNvSpPr>
          <p:nvPr>
            <p:ph idx="1"/>
          </p:nvPr>
        </p:nvSpPr>
        <p:spPr>
          <a:xfrm>
            <a:off x="786062" y="1431006"/>
            <a:ext cx="7900737" cy="4348747"/>
          </a:xfrm>
        </p:spPr>
        <p:txBody>
          <a:bodyPr/>
          <a:lstStyle>
            <a:lvl1pPr>
              <a:defRPr sz="2400" b="0" i="0">
                <a:latin typeface="Tahoma"/>
                <a:cs typeface="Tahoma"/>
              </a:defRPr>
            </a:lvl1pPr>
            <a:lvl2pPr>
              <a:defRPr sz="2000" b="0" i="0">
                <a:latin typeface="Tahoma"/>
                <a:cs typeface="Tahoma"/>
              </a:defRPr>
            </a:lvl2pPr>
            <a:lvl3pPr>
              <a:defRPr sz="1800" b="0" i="0">
                <a:latin typeface="Tahoma"/>
                <a:cs typeface="Tahoma"/>
              </a:defRPr>
            </a:lvl3pPr>
            <a:lvl4pPr>
              <a:defRPr sz="1600" b="0" i="0">
                <a:latin typeface="Tahoma"/>
                <a:cs typeface="Tahoma"/>
              </a:defRPr>
            </a:lvl4pPr>
            <a:lvl5pPr>
              <a:defRPr sz="1600" b="0" i="0">
                <a:latin typeface="Tahoma"/>
                <a:cs typeface="Tahoma"/>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Slide Number Placeholder 5"/>
          <p:cNvSpPr>
            <a:spLocks noGrp="1"/>
          </p:cNvSpPr>
          <p:nvPr>
            <p:ph type="sldNum" sz="quarter" idx="10"/>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algn="r" eaLnBrk="1" hangingPunct="1">
              <a:defRPr sz="1000">
                <a:solidFill>
                  <a:srgbClr val="FFFFFF"/>
                </a:solidFill>
                <a:latin typeface="Arial Narrow" pitchFamily="34" charset="0"/>
              </a:defRPr>
            </a:lvl1pPr>
          </a:lstStyle>
          <a:p>
            <a:fld id="{ED8154CF-F12A-4225-8D32-675B6270E6F4}" type="slidenum">
              <a:rPr lang="en-US" altLang="en-US"/>
              <a:pPr/>
              <a:t>‹#›</a:t>
            </a:fld>
            <a:endParaRPr lang="en-US" altLang="en-US"/>
          </a:p>
        </p:txBody>
      </p:sp>
    </p:spTree>
    <p:extLst>
      <p:ext uri="{BB962C8B-B14F-4D97-AF65-F5344CB8AC3E}">
        <p14:creationId xmlns:p14="http://schemas.microsoft.com/office/powerpoint/2010/main" val="213495953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9" name="Title 1"/>
          <p:cNvSpPr>
            <a:spLocks noGrp="1"/>
          </p:cNvSpPr>
          <p:nvPr>
            <p:ph type="title"/>
          </p:nvPr>
        </p:nvSpPr>
        <p:spPr>
          <a:xfrm>
            <a:off x="786062" y="529991"/>
            <a:ext cx="7900738" cy="722480"/>
          </a:xfrm>
        </p:spPr>
        <p:txBody>
          <a:bodyPr/>
          <a:lstStyle>
            <a:lvl1pPr>
              <a:defRPr sz="3600" b="1"/>
            </a:lvl1pPr>
          </a:lstStyle>
          <a:p>
            <a:r>
              <a:rPr lang="en-US"/>
              <a:t>Click to edit Master title style</a:t>
            </a:r>
            <a:endParaRPr lang="en-US" dirty="0"/>
          </a:p>
        </p:txBody>
      </p:sp>
      <p:sp>
        <p:nvSpPr>
          <p:cNvPr id="10" name="Content Placeholder 2"/>
          <p:cNvSpPr>
            <a:spLocks noGrp="1"/>
          </p:cNvSpPr>
          <p:nvPr>
            <p:ph sz="half" idx="1"/>
          </p:nvPr>
        </p:nvSpPr>
        <p:spPr>
          <a:xfrm>
            <a:off x="786062" y="1417638"/>
            <a:ext cx="3709738" cy="4335379"/>
          </a:xfrm>
        </p:spPr>
        <p:txBody>
          <a:bodyPr/>
          <a:lstStyle>
            <a:lvl1pPr>
              <a:defRPr sz="2400" b="0" i="0">
                <a:latin typeface="Tahoma"/>
                <a:cs typeface="Tahoma"/>
              </a:defRPr>
            </a:lvl1pPr>
            <a:lvl2pPr>
              <a:defRPr sz="2000" b="0" i="0">
                <a:latin typeface="Tahoma"/>
                <a:cs typeface="Tahoma"/>
              </a:defRPr>
            </a:lvl2pPr>
            <a:lvl3pPr>
              <a:defRPr sz="1800" b="0" i="0">
                <a:latin typeface="Tahoma"/>
                <a:cs typeface="Tahoma"/>
              </a:defRPr>
            </a:lvl3pPr>
            <a:lvl4pPr>
              <a:defRPr sz="1600" b="0" i="0">
                <a:latin typeface="Tahoma"/>
                <a:cs typeface="Tahoma"/>
              </a:defRPr>
            </a:lvl4pPr>
            <a:lvl5pPr>
              <a:defRPr sz="1600" b="0" i="0">
                <a:latin typeface="Tahoma"/>
                <a:cs typeface="Tahoma"/>
              </a:defRPr>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Content Placeholder 3"/>
          <p:cNvSpPr>
            <a:spLocks noGrp="1"/>
          </p:cNvSpPr>
          <p:nvPr>
            <p:ph sz="half" idx="2"/>
          </p:nvPr>
        </p:nvSpPr>
        <p:spPr>
          <a:xfrm>
            <a:off x="4974406" y="1417638"/>
            <a:ext cx="3712393" cy="4335379"/>
          </a:xfrm>
        </p:spPr>
        <p:txBody>
          <a:bodyPr/>
          <a:lstStyle>
            <a:lvl1pPr>
              <a:defRPr sz="2400" b="0" i="0">
                <a:latin typeface="Tahoma"/>
                <a:cs typeface="Tahoma"/>
              </a:defRPr>
            </a:lvl1pPr>
            <a:lvl2pPr>
              <a:defRPr sz="2000" b="0" i="0">
                <a:latin typeface="Tahoma"/>
                <a:cs typeface="Tahoma"/>
              </a:defRPr>
            </a:lvl2pPr>
            <a:lvl3pPr>
              <a:defRPr sz="1800" b="0" i="0">
                <a:latin typeface="Tahoma"/>
                <a:cs typeface="Tahoma"/>
              </a:defRPr>
            </a:lvl3pPr>
            <a:lvl4pPr>
              <a:defRPr sz="1600" b="0" i="0">
                <a:latin typeface="Tahoma"/>
                <a:cs typeface="Tahoma"/>
              </a:defRPr>
            </a:lvl4pPr>
            <a:lvl5pPr>
              <a:defRPr sz="1600" b="0" i="0">
                <a:latin typeface="Tahoma"/>
                <a:cs typeface="Tahoma"/>
              </a:defRPr>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Slide Number Placeholder 5"/>
          <p:cNvSpPr>
            <a:spLocks noGrp="1"/>
          </p:cNvSpPr>
          <p:nvPr>
            <p:ph type="sldNum" sz="quarter" idx="10"/>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algn="r" eaLnBrk="1" hangingPunct="1">
              <a:defRPr sz="1000">
                <a:solidFill>
                  <a:srgbClr val="FFFFFF"/>
                </a:solidFill>
                <a:latin typeface="Arial Narrow" pitchFamily="34" charset="0"/>
              </a:defRPr>
            </a:lvl1pPr>
          </a:lstStyle>
          <a:p>
            <a:fld id="{F4619403-045D-41B0-B913-A56857A0E05F}" type="slidenum">
              <a:rPr lang="en-US" altLang="en-US"/>
              <a:pPr/>
              <a:t>‹#›</a:t>
            </a:fld>
            <a:endParaRPr lang="en-US" altLang="en-US"/>
          </a:p>
        </p:txBody>
      </p:sp>
    </p:spTree>
    <p:extLst>
      <p:ext uri="{BB962C8B-B14F-4D97-AF65-F5344CB8AC3E}">
        <p14:creationId xmlns:p14="http://schemas.microsoft.com/office/powerpoint/2010/main" val="321190328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Content with Image">
    <p:spTree>
      <p:nvGrpSpPr>
        <p:cNvPr id="1" name=""/>
        <p:cNvGrpSpPr/>
        <p:nvPr/>
      </p:nvGrpSpPr>
      <p:grpSpPr>
        <a:xfrm>
          <a:off x="0" y="0"/>
          <a:ext cx="0" cy="0"/>
          <a:chOff x="0" y="0"/>
          <a:chExt cx="0" cy="0"/>
        </a:xfrm>
      </p:grpSpPr>
      <p:sp>
        <p:nvSpPr>
          <p:cNvPr id="4" name="Title 1"/>
          <p:cNvSpPr>
            <a:spLocks noGrp="1"/>
          </p:cNvSpPr>
          <p:nvPr>
            <p:ph type="title"/>
          </p:nvPr>
        </p:nvSpPr>
        <p:spPr>
          <a:xfrm>
            <a:off x="788736" y="525394"/>
            <a:ext cx="2676777" cy="713205"/>
          </a:xfrm>
        </p:spPr>
        <p:txBody>
          <a:bodyPr anchor="b"/>
          <a:lstStyle>
            <a:lvl1pPr algn="l">
              <a:defRPr sz="2200" b="1"/>
            </a:lvl1pPr>
          </a:lstStyle>
          <a:p>
            <a:r>
              <a:rPr lang="en-US"/>
              <a:t>Click to edit Master title style</a:t>
            </a:r>
            <a:endParaRPr lang="en-US" dirty="0"/>
          </a:p>
        </p:txBody>
      </p:sp>
      <p:sp>
        <p:nvSpPr>
          <p:cNvPr id="8" name="Text Placeholder 3"/>
          <p:cNvSpPr>
            <a:spLocks noGrp="1"/>
          </p:cNvSpPr>
          <p:nvPr>
            <p:ph type="body" sz="half" idx="11"/>
          </p:nvPr>
        </p:nvSpPr>
        <p:spPr>
          <a:xfrm>
            <a:off x="788736" y="1221205"/>
            <a:ext cx="2676777" cy="4447005"/>
          </a:xfrm>
        </p:spPr>
        <p:txBody>
          <a:bodyPr/>
          <a:lstStyle>
            <a:lvl1pPr marL="342900" marR="0" indent="-342900" algn="l" defTabSz="457200" rtl="0" eaLnBrk="1" fontAlgn="base" latinLnBrk="0" hangingPunct="1">
              <a:lnSpc>
                <a:spcPct val="100000"/>
              </a:lnSpc>
              <a:spcBef>
                <a:spcPct val="20000"/>
              </a:spcBef>
              <a:spcAft>
                <a:spcPct val="0"/>
              </a:spcAft>
              <a:buClr>
                <a:srgbClr val="E97824"/>
              </a:buClr>
              <a:buSzTx/>
              <a:buFont typeface="Arial" panose="020B0604020202020204" pitchFamily="34" charset="0"/>
              <a:buChar char="•"/>
              <a:tabLst/>
              <a:defRPr sz="1800" b="0" i="0" baseline="0">
                <a:latin typeface="Tahoma"/>
                <a:cs typeface="Tahoma"/>
              </a:defRPr>
            </a:lvl1pPr>
            <a:lvl2pPr marL="515938" marR="0" indent="-168275" algn="l" defTabSz="457200" rtl="0" eaLnBrk="1" fontAlgn="base" latinLnBrk="0" hangingPunct="1">
              <a:lnSpc>
                <a:spcPct val="100000"/>
              </a:lnSpc>
              <a:spcBef>
                <a:spcPct val="20000"/>
              </a:spcBef>
              <a:spcAft>
                <a:spcPct val="0"/>
              </a:spcAft>
              <a:buClr>
                <a:srgbClr val="E97824"/>
              </a:buClr>
              <a:buSzTx/>
              <a:buFont typeface="Tahoma" panose="020B0604030504040204" pitchFamily="34" charset="0"/>
              <a:buChar char="–"/>
              <a:tabLst/>
              <a:defRPr sz="1600"/>
            </a:lvl2pPr>
            <a:lvl3pPr marL="685800" marR="0" indent="-109538" algn="l" defTabSz="457200" rtl="0" eaLnBrk="1" fontAlgn="base" latinLnBrk="0" hangingPunct="1">
              <a:lnSpc>
                <a:spcPct val="100000"/>
              </a:lnSpc>
              <a:spcBef>
                <a:spcPct val="20000"/>
              </a:spcBef>
              <a:spcAft>
                <a:spcPct val="0"/>
              </a:spcAft>
              <a:buClr>
                <a:srgbClr val="E97824"/>
              </a:buClr>
              <a:buSzTx/>
              <a:buFont typeface="Arial" panose="020B0604020202020204" pitchFamily="34" charset="0"/>
              <a:buChar char="•"/>
              <a:tabLst/>
              <a:defRPr sz="1400"/>
            </a:lvl3pPr>
            <a:lvl4pPr marL="914400" marR="0" indent="-109538" algn="l" defTabSz="457200" rtl="0" eaLnBrk="1" fontAlgn="base" latinLnBrk="0" hangingPunct="1">
              <a:lnSpc>
                <a:spcPct val="100000"/>
              </a:lnSpc>
              <a:spcBef>
                <a:spcPct val="20000"/>
              </a:spcBef>
              <a:spcAft>
                <a:spcPct val="0"/>
              </a:spcAft>
              <a:buClr>
                <a:srgbClr val="E97824"/>
              </a:buClr>
              <a:buSzTx/>
              <a:buFont typeface="Arial" panose="020B0604020202020204" pitchFamily="34" charset="0"/>
              <a:buChar char="–"/>
              <a:tabLst/>
              <a:defRPr sz="1200"/>
            </a:lvl4pPr>
            <a:lvl5pPr marL="1143000" marR="0" indent="-109538" algn="l" defTabSz="457200" rtl="0" eaLnBrk="1" fontAlgn="base" latinLnBrk="0" hangingPunct="1">
              <a:lnSpc>
                <a:spcPct val="100000"/>
              </a:lnSpc>
              <a:spcBef>
                <a:spcPct val="20000"/>
              </a:spcBef>
              <a:spcAft>
                <a:spcPct val="0"/>
              </a:spcAft>
              <a:buClr>
                <a:srgbClr val="E97824"/>
              </a:buClr>
              <a:buSzTx/>
              <a:buFont typeface="Arial" panose="020B0604020202020204" pitchFamily="34" charset="0"/>
              <a:buChar char="»"/>
              <a:tabLst/>
              <a:defRPr sz="10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Picture Placeholder 10"/>
          <p:cNvSpPr>
            <a:spLocks noGrp="1"/>
          </p:cNvSpPr>
          <p:nvPr>
            <p:ph type="pic" sz="quarter" idx="13"/>
          </p:nvPr>
        </p:nvSpPr>
        <p:spPr>
          <a:xfrm>
            <a:off x="3575304" y="530352"/>
            <a:ext cx="5111496" cy="5157216"/>
          </a:xfrm>
        </p:spPr>
        <p:txBody>
          <a:bodyPr/>
          <a:lstStyle/>
          <a:p>
            <a:pPr lvl="0"/>
            <a:r>
              <a:rPr lang="en-US" noProof="0"/>
              <a:t>Click icon to add picture</a:t>
            </a:r>
          </a:p>
        </p:txBody>
      </p:sp>
      <p:sp>
        <p:nvSpPr>
          <p:cNvPr id="5" name="Slide Number Placeholder 5"/>
          <p:cNvSpPr>
            <a:spLocks noGrp="1"/>
          </p:cNvSpPr>
          <p:nvPr>
            <p:ph type="sldNum" sz="quarter" idx="14"/>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algn="r" eaLnBrk="1" hangingPunct="1">
              <a:defRPr sz="1000">
                <a:solidFill>
                  <a:srgbClr val="FFFFFF"/>
                </a:solidFill>
                <a:latin typeface="Arial Narrow" pitchFamily="34" charset="0"/>
              </a:defRPr>
            </a:lvl1pPr>
          </a:lstStyle>
          <a:p>
            <a:fld id="{11C3E3A4-DA6A-40B3-99CF-CB6704FAEC6E}" type="slidenum">
              <a:rPr lang="en-US" altLang="en-US"/>
              <a:pPr/>
              <a:t>‹#›</a:t>
            </a:fld>
            <a:endParaRPr lang="en-US" altLang="en-US"/>
          </a:p>
        </p:txBody>
      </p:sp>
    </p:spTree>
    <p:extLst>
      <p:ext uri="{BB962C8B-B14F-4D97-AF65-F5344CB8AC3E}">
        <p14:creationId xmlns:p14="http://schemas.microsoft.com/office/powerpoint/2010/main" val="337149388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Slide Number Placeholder 5"/>
          <p:cNvSpPr>
            <a:spLocks noGrp="1"/>
          </p:cNvSpPr>
          <p:nvPr>
            <p:ph type="sldNum" sz="quarter" idx="10"/>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algn="r" eaLnBrk="1" hangingPunct="1">
              <a:defRPr sz="1000">
                <a:solidFill>
                  <a:srgbClr val="FFFFFF"/>
                </a:solidFill>
                <a:latin typeface="Arial Narrow" pitchFamily="34" charset="0"/>
              </a:defRPr>
            </a:lvl1pPr>
          </a:lstStyle>
          <a:p>
            <a:fld id="{44A2CDA0-6B67-4FBF-B79D-3DCA1335C2F1}" type="slidenum">
              <a:rPr lang="en-US" altLang="en-US"/>
              <a:pPr/>
              <a:t>‹#›</a:t>
            </a:fld>
            <a:endParaRPr lang="en-US" altLang="en-US"/>
          </a:p>
        </p:txBody>
      </p:sp>
    </p:spTree>
    <p:extLst>
      <p:ext uri="{BB962C8B-B14F-4D97-AF65-F5344CB8AC3E}">
        <p14:creationId xmlns:p14="http://schemas.microsoft.com/office/powerpoint/2010/main" val="2979675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userDrawn="1">
  <p:cSld name="1_Content Page">
    <p:spTree>
      <p:nvGrpSpPr>
        <p:cNvPr id="1" name=""/>
        <p:cNvGrpSpPr/>
        <p:nvPr/>
      </p:nvGrpSpPr>
      <p:grpSpPr>
        <a:xfrm>
          <a:off x="0" y="0"/>
          <a:ext cx="0" cy="0"/>
          <a:chOff x="0" y="0"/>
          <a:chExt cx="0" cy="0"/>
        </a:xfrm>
      </p:grpSpPr>
      <p:sp>
        <p:nvSpPr>
          <p:cNvPr id="12" name="Content Placeholder 11"/>
          <p:cNvSpPr>
            <a:spLocks noGrp="1"/>
          </p:cNvSpPr>
          <p:nvPr>
            <p:ph sz="quarter" idx="12"/>
          </p:nvPr>
        </p:nvSpPr>
        <p:spPr>
          <a:xfrm>
            <a:off x="393409" y="1332074"/>
            <a:ext cx="8236688" cy="4802028"/>
          </a:xfrm>
        </p:spPr>
        <p:txBody>
          <a:bodyPr/>
          <a:lstStyle>
            <a:lvl1pPr marL="285743" indent="-285743">
              <a:defRPr sz="2400">
                <a:latin typeface="Arial" panose="020B0604020202020204" pitchFamily="34" charset="0"/>
                <a:cs typeface="Arial" panose="020B0604020202020204" pitchFamily="34" charset="0"/>
              </a:defRPr>
            </a:lvl1pPr>
            <a:lvl2pPr marL="569899" indent="-225419">
              <a:buClr>
                <a:schemeClr val="tx2"/>
              </a:buClr>
              <a:defRPr>
                <a:latin typeface="Arial" panose="020B0604020202020204" pitchFamily="34" charset="0"/>
                <a:cs typeface="Arial" panose="020B0604020202020204" pitchFamily="34" charset="0"/>
              </a:defRPr>
            </a:lvl2pPr>
            <a:lvl3pPr marL="801668" indent="-174621">
              <a:spcAft>
                <a:spcPts val="600"/>
              </a:spcAft>
              <a:buSzPct val="100000"/>
              <a:defRPr>
                <a:latin typeface="Arial" panose="020B0604020202020204" pitchFamily="34" charset="0"/>
                <a:cs typeface="Arial" panose="020B0604020202020204" pitchFamily="34" charset="0"/>
              </a:defRPr>
            </a:lvl3pPr>
            <a:lvl4pPr marL="919140" indent="-173034">
              <a:spcAft>
                <a:spcPts val="600"/>
              </a:spcAft>
              <a:tabLst/>
              <a:defRPr>
                <a:latin typeface="Calibri" panose="020F0502020204030204" pitchFamily="34" charset="0"/>
              </a:defRPr>
            </a:lvl4pPr>
            <a:lvl5pPr>
              <a:spcAft>
                <a:spcPts val="600"/>
              </a:spcAft>
              <a:defRPr baseline="0">
                <a:latin typeface="Calibri" panose="020F0502020204030204" pitchFamily="34" charset="0"/>
              </a:defRPr>
            </a:lvl5pPr>
            <a:lvl6pPr marL="2285943" indent="-225419">
              <a:spcAft>
                <a:spcPts val="600"/>
              </a:spcAft>
              <a:buFontTx/>
              <a:buNone/>
              <a:defRPr/>
            </a:lvl6pPr>
          </a:lstStyle>
          <a:p>
            <a:pPr lvl="0"/>
            <a:r>
              <a:rPr lang="en-US"/>
              <a:t>Click to edit Master text styles</a:t>
            </a:r>
          </a:p>
          <a:p>
            <a:pPr lvl="1"/>
            <a:r>
              <a:rPr lang="en-US"/>
              <a:t>Second level</a:t>
            </a:r>
          </a:p>
          <a:p>
            <a:pPr lvl="2"/>
            <a:r>
              <a:rPr lang="en-US"/>
              <a:t>Third level</a:t>
            </a:r>
          </a:p>
        </p:txBody>
      </p:sp>
      <p:sp>
        <p:nvSpPr>
          <p:cNvPr id="7" name="Title Placeholder 1"/>
          <p:cNvSpPr>
            <a:spLocks noGrp="1"/>
          </p:cNvSpPr>
          <p:nvPr>
            <p:ph type="title"/>
          </p:nvPr>
        </p:nvSpPr>
        <p:spPr>
          <a:xfrm>
            <a:off x="393408" y="460853"/>
            <a:ext cx="8229600" cy="664875"/>
          </a:xfrm>
          <a:prstGeom prst="rect">
            <a:avLst/>
          </a:prstGeom>
        </p:spPr>
        <p:txBody>
          <a:bodyPr vert="horz" lIns="0" tIns="0" rIns="0" bIns="0" rtlCol="0" anchor="ctr" anchorCtr="0">
            <a:noAutofit/>
          </a:bodyPr>
          <a:lstStyle>
            <a:lvl1pPr>
              <a:defRPr b="1">
                <a:latin typeface="Arial" panose="020B0604020202020204" pitchFamily="34" charset="0"/>
                <a:cs typeface="Arial" panose="020B0604020202020204" pitchFamily="34" charset="0"/>
              </a:defRPr>
            </a:lvl1pPr>
          </a:lstStyle>
          <a:p>
            <a:r>
              <a:rPr lang="en-US"/>
              <a:t>Click to edit Master title style</a:t>
            </a:r>
          </a:p>
        </p:txBody>
      </p:sp>
      <p:sp>
        <p:nvSpPr>
          <p:cNvPr id="6" name="Footer Placeholder 2">
            <a:extLst>
              <a:ext uri="{FF2B5EF4-FFF2-40B4-BE49-F238E27FC236}">
                <a16:creationId xmlns:a16="http://schemas.microsoft.com/office/drawing/2014/main" id="{2BB93D72-3698-4A30-9E1B-0CB54CDA0FDE}"/>
              </a:ext>
            </a:extLst>
          </p:cNvPr>
          <p:cNvSpPr>
            <a:spLocks noGrp="1"/>
          </p:cNvSpPr>
          <p:nvPr>
            <p:ph type="ftr" sz="quarter" idx="3"/>
          </p:nvPr>
        </p:nvSpPr>
        <p:spPr>
          <a:xfrm>
            <a:off x="6950869" y="6473608"/>
            <a:ext cx="1759150" cy="249201"/>
          </a:xfrm>
          <a:prstGeom prst="rect">
            <a:avLst/>
          </a:prstGeom>
        </p:spPr>
        <p:txBody>
          <a:bodyPr anchor="ctr"/>
          <a:lstStyle>
            <a:lvl1pPr algn="r">
              <a:defRPr sz="525">
                <a:solidFill>
                  <a:schemeClr val="tx1">
                    <a:lumMod val="50000"/>
                    <a:lumOff val="50000"/>
                  </a:schemeClr>
                </a:solidFill>
              </a:defRPr>
            </a:lvl1pPr>
          </a:lstStyle>
          <a:p>
            <a:r>
              <a:rPr lang="en-US" dirty="0"/>
              <a:t>©2020 Trinity Health, All Rights Reserved</a:t>
            </a:r>
          </a:p>
        </p:txBody>
      </p:sp>
      <p:sp>
        <p:nvSpPr>
          <p:cNvPr id="8" name="Slide Number Placeholder 6">
            <a:extLst>
              <a:ext uri="{FF2B5EF4-FFF2-40B4-BE49-F238E27FC236}">
                <a16:creationId xmlns:a16="http://schemas.microsoft.com/office/drawing/2014/main" id="{7649E196-A228-4709-9F4F-A042ED843919}"/>
              </a:ext>
            </a:extLst>
          </p:cNvPr>
          <p:cNvSpPr>
            <a:spLocks noGrp="1"/>
          </p:cNvSpPr>
          <p:nvPr>
            <p:ph type="sldNum" sz="quarter" idx="4"/>
          </p:nvPr>
        </p:nvSpPr>
        <p:spPr>
          <a:xfrm>
            <a:off x="8677823" y="6415644"/>
            <a:ext cx="270066" cy="365125"/>
          </a:xfrm>
          <a:prstGeom prst="rect">
            <a:avLst/>
          </a:prstGeom>
        </p:spPr>
        <p:txBody>
          <a:bodyPr vert="horz" lIns="91440" tIns="45720" rIns="0" bIns="45720" rtlCol="0" anchor="ctr"/>
          <a:lstStyle>
            <a:lvl1pPr algn="r">
              <a:defRPr sz="600">
                <a:solidFill>
                  <a:schemeClr val="tx1">
                    <a:lumMod val="50000"/>
                    <a:lumOff val="50000"/>
                  </a:schemeClr>
                </a:solidFill>
              </a:defRPr>
            </a:lvl1pPr>
          </a:lstStyle>
          <a:p>
            <a:fld id="{489F9553-C816-6842-8939-EE75ECF7EB2B}" type="slidenum">
              <a:rPr lang="en-US" smtClean="0"/>
              <a:pPr/>
              <a:t>‹#›</a:t>
            </a:fld>
            <a:endParaRPr lang="en-US" dirty="0"/>
          </a:p>
        </p:txBody>
      </p:sp>
    </p:spTree>
    <p:extLst>
      <p:ext uri="{BB962C8B-B14F-4D97-AF65-F5344CB8AC3E}">
        <p14:creationId xmlns:p14="http://schemas.microsoft.com/office/powerpoint/2010/main" val="109731057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2.emf"/><Relationship Id="rId5" Type="http://schemas.openxmlformats.org/officeDocument/2006/relationships/slideLayout" Target="../slideLayouts/slideLayout5.xml"/><Relationship Id="rId10"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10"/>
          <a:srcRect/>
          <a:stretch>
            <a:fillRect/>
          </a:stretch>
        </a:blip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785813" y="530225"/>
            <a:ext cx="7900987" cy="722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title style</a:t>
            </a:r>
          </a:p>
        </p:txBody>
      </p:sp>
      <p:sp>
        <p:nvSpPr>
          <p:cNvPr id="1027" name="Text Placeholder 2"/>
          <p:cNvSpPr>
            <a:spLocks noGrp="1"/>
          </p:cNvSpPr>
          <p:nvPr>
            <p:ph type="body" idx="1"/>
          </p:nvPr>
        </p:nvSpPr>
        <p:spPr bwMode="auto">
          <a:xfrm>
            <a:off x="785813" y="1417638"/>
            <a:ext cx="7900987" cy="4505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pic>
        <p:nvPicPr>
          <p:cNvPr id="1028" name="Picture 3" descr="Wht HC Hospital Logo.eps"/>
          <p:cNvPicPr>
            <a:picLocks noChangeAspect="1"/>
          </p:cNvPicPr>
          <p:nvPr/>
        </p:nvPicPr>
        <p:blipFill>
          <a:blip r:embed="rId11">
            <a:extLst>
              <a:ext uri="{28A0092B-C50C-407E-A947-70E740481C1C}">
                <a14:useLocalDpi xmlns:a14="http://schemas.microsoft.com/office/drawing/2010/main" val="0"/>
              </a:ext>
            </a:extLst>
          </a:blip>
          <a:srcRect/>
          <a:stretch>
            <a:fillRect/>
          </a:stretch>
        </p:blipFill>
        <p:spPr bwMode="auto">
          <a:xfrm>
            <a:off x="785813" y="6210300"/>
            <a:ext cx="2425700" cy="482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777" r:id="rId1"/>
    <p:sldLayoutId id="2147483778" r:id="rId2"/>
    <p:sldLayoutId id="2147483779" r:id="rId3"/>
    <p:sldLayoutId id="2147483780" r:id="rId4"/>
    <p:sldLayoutId id="2147483781" r:id="rId5"/>
    <p:sldLayoutId id="2147483782" r:id="rId6"/>
    <p:sldLayoutId id="2147483783" r:id="rId7"/>
    <p:sldLayoutId id="2147483784" r:id="rId8"/>
  </p:sldLayoutIdLst>
  <p:hf hdr="0" ftr="0" dt="0"/>
  <p:txStyles>
    <p:titleStyle>
      <a:lvl1pPr algn="l" defTabSz="457200" rtl="0" eaLnBrk="1" fontAlgn="base" hangingPunct="1">
        <a:spcBef>
          <a:spcPct val="0"/>
        </a:spcBef>
        <a:spcAft>
          <a:spcPct val="0"/>
        </a:spcAft>
        <a:defRPr sz="4000" kern="1200">
          <a:solidFill>
            <a:srgbClr val="003B65"/>
          </a:solidFill>
          <a:latin typeface="Tahoma"/>
          <a:ea typeface="MS PGothic" panose="020B0600070205080204" pitchFamily="34" charset="-128"/>
          <a:cs typeface="Tahoma"/>
        </a:defRPr>
      </a:lvl1pPr>
      <a:lvl2pPr algn="l" defTabSz="457200" rtl="0" eaLnBrk="1" fontAlgn="base" hangingPunct="1">
        <a:spcBef>
          <a:spcPct val="0"/>
        </a:spcBef>
        <a:spcAft>
          <a:spcPct val="0"/>
        </a:spcAft>
        <a:defRPr sz="4000">
          <a:solidFill>
            <a:srgbClr val="003B65"/>
          </a:solidFill>
          <a:latin typeface="Tahoma" panose="020B0604030504040204" pitchFamily="34" charset="0"/>
          <a:ea typeface="MS PGothic" panose="020B0600070205080204" pitchFamily="34" charset="-128"/>
          <a:cs typeface="Tahoma" panose="020B0604030504040204" pitchFamily="34" charset="0"/>
        </a:defRPr>
      </a:lvl2pPr>
      <a:lvl3pPr algn="l" defTabSz="457200" rtl="0" eaLnBrk="1" fontAlgn="base" hangingPunct="1">
        <a:spcBef>
          <a:spcPct val="0"/>
        </a:spcBef>
        <a:spcAft>
          <a:spcPct val="0"/>
        </a:spcAft>
        <a:defRPr sz="4000">
          <a:solidFill>
            <a:srgbClr val="003B65"/>
          </a:solidFill>
          <a:latin typeface="Tahoma" panose="020B0604030504040204" pitchFamily="34" charset="0"/>
          <a:ea typeface="MS PGothic" panose="020B0600070205080204" pitchFamily="34" charset="-128"/>
          <a:cs typeface="Tahoma" panose="020B0604030504040204" pitchFamily="34" charset="0"/>
        </a:defRPr>
      </a:lvl3pPr>
      <a:lvl4pPr algn="l" defTabSz="457200" rtl="0" eaLnBrk="1" fontAlgn="base" hangingPunct="1">
        <a:spcBef>
          <a:spcPct val="0"/>
        </a:spcBef>
        <a:spcAft>
          <a:spcPct val="0"/>
        </a:spcAft>
        <a:defRPr sz="4000">
          <a:solidFill>
            <a:srgbClr val="003B65"/>
          </a:solidFill>
          <a:latin typeface="Tahoma" panose="020B0604030504040204" pitchFamily="34" charset="0"/>
          <a:ea typeface="MS PGothic" panose="020B0600070205080204" pitchFamily="34" charset="-128"/>
          <a:cs typeface="Tahoma" panose="020B0604030504040204" pitchFamily="34" charset="0"/>
        </a:defRPr>
      </a:lvl4pPr>
      <a:lvl5pPr algn="l" defTabSz="457200" rtl="0" eaLnBrk="1" fontAlgn="base" hangingPunct="1">
        <a:spcBef>
          <a:spcPct val="0"/>
        </a:spcBef>
        <a:spcAft>
          <a:spcPct val="0"/>
        </a:spcAft>
        <a:defRPr sz="4000">
          <a:solidFill>
            <a:srgbClr val="003B65"/>
          </a:solidFill>
          <a:latin typeface="Tahoma" panose="020B0604030504040204" pitchFamily="34" charset="0"/>
          <a:ea typeface="MS PGothic" panose="020B0600070205080204" pitchFamily="34" charset="-128"/>
          <a:cs typeface="Tahoma" panose="020B0604030504040204" pitchFamily="34" charset="0"/>
        </a:defRPr>
      </a:lvl5pPr>
      <a:lvl6pPr marL="457200" algn="l" defTabSz="457200" rtl="0" eaLnBrk="1" fontAlgn="base" hangingPunct="1">
        <a:spcBef>
          <a:spcPct val="0"/>
        </a:spcBef>
        <a:spcAft>
          <a:spcPct val="0"/>
        </a:spcAft>
        <a:defRPr sz="4000">
          <a:solidFill>
            <a:srgbClr val="003B65"/>
          </a:solidFill>
          <a:latin typeface="Tahoma" panose="020B0604030504040204" pitchFamily="34" charset="0"/>
          <a:ea typeface="MS PGothic" panose="020B0600070205080204" pitchFamily="34" charset="-128"/>
        </a:defRPr>
      </a:lvl6pPr>
      <a:lvl7pPr marL="914400" algn="l" defTabSz="457200" rtl="0" eaLnBrk="1" fontAlgn="base" hangingPunct="1">
        <a:spcBef>
          <a:spcPct val="0"/>
        </a:spcBef>
        <a:spcAft>
          <a:spcPct val="0"/>
        </a:spcAft>
        <a:defRPr sz="4000">
          <a:solidFill>
            <a:srgbClr val="003B65"/>
          </a:solidFill>
          <a:latin typeface="Tahoma" panose="020B0604030504040204" pitchFamily="34" charset="0"/>
          <a:ea typeface="MS PGothic" panose="020B0600070205080204" pitchFamily="34" charset="-128"/>
        </a:defRPr>
      </a:lvl7pPr>
      <a:lvl8pPr marL="1371600" algn="l" defTabSz="457200" rtl="0" eaLnBrk="1" fontAlgn="base" hangingPunct="1">
        <a:spcBef>
          <a:spcPct val="0"/>
        </a:spcBef>
        <a:spcAft>
          <a:spcPct val="0"/>
        </a:spcAft>
        <a:defRPr sz="4000">
          <a:solidFill>
            <a:srgbClr val="003B65"/>
          </a:solidFill>
          <a:latin typeface="Tahoma" panose="020B0604030504040204" pitchFamily="34" charset="0"/>
          <a:ea typeface="MS PGothic" panose="020B0600070205080204" pitchFamily="34" charset="-128"/>
        </a:defRPr>
      </a:lvl8pPr>
      <a:lvl9pPr marL="1828800" algn="l" defTabSz="457200" rtl="0" eaLnBrk="1" fontAlgn="base" hangingPunct="1">
        <a:spcBef>
          <a:spcPct val="0"/>
        </a:spcBef>
        <a:spcAft>
          <a:spcPct val="0"/>
        </a:spcAft>
        <a:defRPr sz="4000">
          <a:solidFill>
            <a:srgbClr val="003B65"/>
          </a:solidFill>
          <a:latin typeface="Tahoma" panose="020B0604030504040204" pitchFamily="34" charset="0"/>
          <a:ea typeface="MS PGothic" panose="020B0600070205080204" pitchFamily="34" charset="-128"/>
        </a:defRPr>
      </a:lvl9pPr>
    </p:titleStyle>
    <p:bodyStyle>
      <a:lvl1pPr marL="342900" indent="-342900" algn="l" defTabSz="457200" rtl="0" eaLnBrk="1" fontAlgn="base" hangingPunct="1">
        <a:spcBef>
          <a:spcPct val="20000"/>
        </a:spcBef>
        <a:spcAft>
          <a:spcPct val="0"/>
        </a:spcAft>
        <a:buClr>
          <a:srgbClr val="E97824"/>
        </a:buClr>
        <a:buFont typeface="Arial" charset="0"/>
        <a:buChar char="•"/>
        <a:defRPr sz="2400" kern="1200">
          <a:solidFill>
            <a:srgbClr val="003B65"/>
          </a:solidFill>
          <a:latin typeface="Tahoma"/>
          <a:ea typeface="MS PGothic" panose="020B0600070205080204" pitchFamily="34" charset="-128"/>
          <a:cs typeface="Tahoma"/>
        </a:defRPr>
      </a:lvl1pPr>
      <a:lvl2pPr marL="742950" indent="-285750" algn="l" defTabSz="457200" rtl="0" eaLnBrk="1" fontAlgn="base" hangingPunct="1">
        <a:spcBef>
          <a:spcPct val="20000"/>
        </a:spcBef>
        <a:spcAft>
          <a:spcPct val="0"/>
        </a:spcAft>
        <a:buClr>
          <a:srgbClr val="E97824"/>
        </a:buClr>
        <a:buFont typeface="Arial" charset="0"/>
        <a:buChar char="–"/>
        <a:defRPr sz="2000" kern="1200">
          <a:solidFill>
            <a:srgbClr val="003B65"/>
          </a:solidFill>
          <a:latin typeface="Tahoma"/>
          <a:ea typeface="MS PGothic" panose="020B0600070205080204" pitchFamily="34" charset="-128"/>
          <a:cs typeface="Tahoma"/>
        </a:defRPr>
      </a:lvl2pPr>
      <a:lvl3pPr marL="1143000" indent="-228600" algn="l" defTabSz="457200" rtl="0" eaLnBrk="1" fontAlgn="base" hangingPunct="1">
        <a:spcBef>
          <a:spcPct val="20000"/>
        </a:spcBef>
        <a:spcAft>
          <a:spcPct val="0"/>
        </a:spcAft>
        <a:buClr>
          <a:srgbClr val="E97824"/>
        </a:buClr>
        <a:buFont typeface="Arial" charset="0"/>
        <a:buChar char="•"/>
        <a:defRPr kern="1200">
          <a:solidFill>
            <a:srgbClr val="003B65"/>
          </a:solidFill>
          <a:latin typeface="Tahoma"/>
          <a:ea typeface="MS PGothic" panose="020B0600070205080204" pitchFamily="34" charset="-128"/>
          <a:cs typeface="Tahoma"/>
        </a:defRPr>
      </a:lvl3pPr>
      <a:lvl4pPr marL="1600200" indent="-228600" algn="l" defTabSz="457200" rtl="0" eaLnBrk="1" fontAlgn="base" hangingPunct="1">
        <a:spcBef>
          <a:spcPct val="20000"/>
        </a:spcBef>
        <a:spcAft>
          <a:spcPct val="0"/>
        </a:spcAft>
        <a:buClr>
          <a:srgbClr val="E97824"/>
        </a:buClr>
        <a:buFont typeface="Arial" charset="0"/>
        <a:buChar char="–"/>
        <a:defRPr sz="1600" kern="1200">
          <a:solidFill>
            <a:srgbClr val="003B65"/>
          </a:solidFill>
          <a:latin typeface="Tahoma"/>
          <a:ea typeface="MS PGothic" panose="020B0600070205080204" pitchFamily="34" charset="-128"/>
          <a:cs typeface="Tahoma"/>
        </a:defRPr>
      </a:lvl4pPr>
      <a:lvl5pPr marL="2057400" indent="-228600" algn="l" defTabSz="457200" rtl="0" eaLnBrk="1" fontAlgn="base" hangingPunct="1">
        <a:spcBef>
          <a:spcPct val="20000"/>
        </a:spcBef>
        <a:spcAft>
          <a:spcPct val="0"/>
        </a:spcAft>
        <a:buClr>
          <a:srgbClr val="E97824"/>
        </a:buClr>
        <a:buFont typeface="Arial" charset="0"/>
        <a:buChar char="»"/>
        <a:defRPr sz="1600" kern="1200">
          <a:solidFill>
            <a:srgbClr val="003B65"/>
          </a:solidFill>
          <a:latin typeface="Tahoma"/>
          <a:ea typeface="MS PGothic" panose="020B0600070205080204" pitchFamily="34" charset="-128"/>
          <a:cs typeface="Tahoma"/>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2" Type="http://schemas.openxmlformats.org/officeDocument/2006/relationships/hyperlink" Target="mailto:DocsOnline@holycrosshealth.org" TargetMode="External"/><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7.xml.rels><?xml version="1.0" encoding="UTF-8" standalone="yes"?>
<Relationships xmlns="http://schemas.openxmlformats.org/package/2006/relationships"><Relationship Id="rId2" Type="http://schemas.openxmlformats.org/officeDocument/2006/relationships/hyperlink" Target="https://holycrosshealth.policytech.com/dotNet/noAuth/login.aspx?ReturnUrl=%2f" TargetMode="External"/><Relationship Id="rId1" Type="http://schemas.openxmlformats.org/officeDocument/2006/relationships/slideLayout" Target="../slideLayouts/slideLayout4.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3.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4.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6.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8.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2">
            <a:extLst>
              <a:ext uri="{28A0092B-C50C-407E-A947-70E740481C1C}">
                <a14:useLocalDpi xmlns:a14="http://schemas.microsoft.com/office/drawing/2010/main" val="0"/>
              </a:ext>
            </a:extLst>
          </a:blip>
          <a:srcRect b="3410"/>
          <a:stretch/>
        </p:blipFill>
        <p:spPr>
          <a:xfrm>
            <a:off x="459128" y="492252"/>
            <a:ext cx="8684871" cy="5572882"/>
          </a:xfrm>
          <a:prstGeom prst="rect">
            <a:avLst/>
          </a:prstGeom>
        </p:spPr>
      </p:pic>
      <p:sp>
        <p:nvSpPr>
          <p:cNvPr id="12290" name="Title 1"/>
          <p:cNvSpPr>
            <a:spLocks noGrp="1"/>
          </p:cNvSpPr>
          <p:nvPr>
            <p:ph type="ctrTitle"/>
          </p:nvPr>
        </p:nvSpPr>
        <p:spPr>
          <a:xfrm>
            <a:off x="583248" y="-493395"/>
            <a:ext cx="7669212" cy="2427288"/>
          </a:xfrm>
        </p:spPr>
        <p:txBody>
          <a:bodyPr/>
          <a:lstStyle/>
          <a:p>
            <a:r>
              <a:rPr lang="en-US" altLang="en-US" dirty="0">
                <a:solidFill>
                  <a:schemeClr val="bg1"/>
                </a:solidFill>
                <a:latin typeface="Tahoma" pitchFamily="34" charset="0"/>
              </a:rPr>
              <a:t>Physician Orientation </a:t>
            </a:r>
            <a:br>
              <a:rPr lang="en-US" altLang="en-US" dirty="0">
                <a:solidFill>
                  <a:schemeClr val="bg1"/>
                </a:solidFill>
                <a:latin typeface="Tahoma" pitchFamily="34" charset="0"/>
              </a:rPr>
            </a:br>
            <a:r>
              <a:rPr lang="en-US" altLang="en-US" dirty="0">
                <a:solidFill>
                  <a:schemeClr val="bg1"/>
                </a:solidFill>
                <a:latin typeface="Tahoma" pitchFamily="34" charset="0"/>
              </a:rPr>
              <a:t>Guide</a:t>
            </a:r>
            <a:endParaRPr lang="en-US" altLang="en-US" dirty="0">
              <a:latin typeface="Tahoma" pitchFamily="34" charset="0"/>
              <a:cs typeface="Tahoma" pitchFamily="34"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a:t>Identification Badge</a:t>
            </a:r>
            <a:br>
              <a:rPr lang="en-US" dirty="0"/>
            </a:br>
            <a:endParaRPr lang="en-US" dirty="0"/>
          </a:p>
        </p:txBody>
      </p:sp>
      <p:sp>
        <p:nvSpPr>
          <p:cNvPr id="6" name="Content Placeholder 5"/>
          <p:cNvSpPr>
            <a:spLocks noGrp="1"/>
          </p:cNvSpPr>
          <p:nvPr>
            <p:ph idx="1"/>
          </p:nvPr>
        </p:nvSpPr>
        <p:spPr/>
        <p:txBody>
          <a:bodyPr/>
          <a:lstStyle/>
          <a:p>
            <a:r>
              <a:rPr lang="en-US" dirty="0"/>
              <a:t>Please visit the Security department  located on the ground floor to obtain your identification badge.</a:t>
            </a:r>
          </a:p>
          <a:p>
            <a:r>
              <a:rPr lang="en-US" dirty="0"/>
              <a:t>The physician lounge, physician parking lot and many clinical areas are accessible only by swiping your identification badge.</a:t>
            </a:r>
          </a:p>
          <a:p>
            <a:r>
              <a:rPr lang="en-US" dirty="0"/>
              <a:t>Your identification badge should be worn on campus at all times for both security and safety reasons.</a:t>
            </a:r>
          </a:p>
          <a:p>
            <a:endParaRPr lang="en-US" dirty="0"/>
          </a:p>
        </p:txBody>
      </p:sp>
      <p:sp>
        <p:nvSpPr>
          <p:cNvPr id="4" name="Slide Number Placeholder 3"/>
          <p:cNvSpPr>
            <a:spLocks noGrp="1"/>
          </p:cNvSpPr>
          <p:nvPr>
            <p:ph type="sldNum" sz="quarter" idx="10"/>
          </p:nvPr>
        </p:nvSpPr>
        <p:spPr/>
        <p:txBody>
          <a:bodyPr/>
          <a:lstStyle/>
          <a:p>
            <a:fld id="{38AFAE25-0C60-49D2-9289-22198A6C9439}" type="slidenum">
              <a:rPr lang="en-US" altLang="en-US" smtClean="0"/>
              <a:pPr/>
              <a:t>10</a:t>
            </a:fld>
            <a:endParaRPr lang="en-US" altLang="en-US"/>
          </a:p>
        </p:txBody>
      </p:sp>
    </p:spTree>
    <p:extLst>
      <p:ext uri="{BB962C8B-B14F-4D97-AF65-F5344CB8AC3E}">
        <p14:creationId xmlns:p14="http://schemas.microsoft.com/office/powerpoint/2010/main" val="41478707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Parking</a:t>
            </a:r>
          </a:p>
        </p:txBody>
      </p:sp>
      <p:sp>
        <p:nvSpPr>
          <p:cNvPr id="3" name="Content Placeholder 2"/>
          <p:cNvSpPr>
            <a:spLocks noGrp="1"/>
          </p:cNvSpPr>
          <p:nvPr>
            <p:ph idx="1"/>
          </p:nvPr>
        </p:nvSpPr>
        <p:spPr/>
        <p:txBody>
          <a:bodyPr/>
          <a:lstStyle/>
          <a:p>
            <a:r>
              <a:rPr lang="en-US" altLang="en-US" dirty="0">
                <a:latin typeface="Tahoma" pitchFamily="34" charset="0"/>
              </a:rPr>
              <a:t>Free, designated physician parking spaces are located in the front of the hospital. These spaces are accessible from the </a:t>
            </a:r>
            <a:r>
              <a:rPr lang="en-US" altLang="en-US" dirty="0" err="1">
                <a:latin typeface="Tahoma" pitchFamily="34" charset="0"/>
              </a:rPr>
              <a:t>Dameron</a:t>
            </a:r>
            <a:r>
              <a:rPr lang="en-US" altLang="en-US" dirty="0">
                <a:latin typeface="Tahoma" pitchFamily="34" charset="0"/>
              </a:rPr>
              <a:t> Drive entrance.</a:t>
            </a:r>
          </a:p>
          <a:p>
            <a:r>
              <a:rPr lang="en-US" altLang="en-US" dirty="0">
                <a:latin typeface="Tahoma" pitchFamily="34" charset="0"/>
              </a:rPr>
              <a:t>Your identification badge allows access to this parking area designated specifically for physicians, as well as many areas of the hospital. </a:t>
            </a:r>
          </a:p>
          <a:p>
            <a:endParaRPr lang="en-US" altLang="en-US" dirty="0">
              <a:latin typeface="Tahoma" pitchFamily="34" charset="0"/>
            </a:endParaRPr>
          </a:p>
          <a:p>
            <a:endParaRPr lang="en-US" dirty="0"/>
          </a:p>
        </p:txBody>
      </p:sp>
      <p:sp>
        <p:nvSpPr>
          <p:cNvPr id="4" name="Slide Number Placeholder 3"/>
          <p:cNvSpPr>
            <a:spLocks noGrp="1"/>
          </p:cNvSpPr>
          <p:nvPr>
            <p:ph type="sldNum" sz="quarter" idx="10"/>
          </p:nvPr>
        </p:nvSpPr>
        <p:spPr/>
        <p:txBody>
          <a:bodyPr/>
          <a:lstStyle/>
          <a:p>
            <a:fld id="{ED8154CF-F12A-4225-8D32-675B6270E6F4}" type="slidenum">
              <a:rPr lang="en-US" altLang="en-US" smtClean="0"/>
              <a:pPr/>
              <a:t>11</a:t>
            </a:fld>
            <a:endParaRPr lang="en-US" altLang="en-US"/>
          </a:p>
        </p:txBody>
      </p:sp>
    </p:spTree>
    <p:extLst>
      <p:ext uri="{BB962C8B-B14F-4D97-AF65-F5344CB8AC3E}">
        <p14:creationId xmlns:p14="http://schemas.microsoft.com/office/powerpoint/2010/main" val="366375826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Physician Lounge</a:t>
            </a:r>
          </a:p>
        </p:txBody>
      </p:sp>
      <p:sp>
        <p:nvSpPr>
          <p:cNvPr id="3" name="Content Placeholder 2"/>
          <p:cNvSpPr>
            <a:spLocks noGrp="1"/>
          </p:cNvSpPr>
          <p:nvPr>
            <p:ph idx="1"/>
          </p:nvPr>
        </p:nvSpPr>
        <p:spPr/>
        <p:txBody>
          <a:bodyPr/>
          <a:lstStyle/>
          <a:p>
            <a:pPr>
              <a:buFontTx/>
              <a:buChar char="•"/>
            </a:pPr>
            <a:r>
              <a:rPr lang="en-US" altLang="en-US" dirty="0">
                <a:latin typeface="Tahoma" pitchFamily="34" charset="0"/>
              </a:rPr>
              <a:t>Located on the first floor, across from the Medical Staff Office</a:t>
            </a:r>
          </a:p>
          <a:p>
            <a:pPr>
              <a:buFontTx/>
              <a:buChar char="•"/>
            </a:pPr>
            <a:r>
              <a:rPr lang="en-US" altLang="en-US" dirty="0">
                <a:latin typeface="Tahoma" pitchFamily="34" charset="0"/>
              </a:rPr>
              <a:t>Accessible 24 hours a day, seven days a week</a:t>
            </a:r>
          </a:p>
          <a:p>
            <a:pPr>
              <a:buFontTx/>
              <a:buChar char="•"/>
            </a:pPr>
            <a:r>
              <a:rPr lang="en-US" altLang="en-US" dirty="0">
                <a:latin typeface="Tahoma" pitchFamily="34" charset="0"/>
              </a:rPr>
              <a:t>Breakfast served at 7:30 a.m., Monday through Friday</a:t>
            </a:r>
          </a:p>
          <a:p>
            <a:pPr>
              <a:buFontTx/>
              <a:buChar char="•"/>
            </a:pPr>
            <a:r>
              <a:rPr lang="en-US" altLang="en-US" dirty="0">
                <a:latin typeface="Tahoma" pitchFamily="34" charset="0"/>
              </a:rPr>
              <a:t>Lunch served at 11:30 a.m., Monday through Friday.</a:t>
            </a:r>
          </a:p>
          <a:p>
            <a:pPr>
              <a:buFontTx/>
              <a:buChar char="•"/>
            </a:pPr>
            <a:r>
              <a:rPr lang="en-US" altLang="en-US" dirty="0">
                <a:latin typeface="Tahoma" pitchFamily="34" charset="0"/>
              </a:rPr>
              <a:t>Computers are available for charting or checking patient information</a:t>
            </a:r>
          </a:p>
          <a:p>
            <a:pPr>
              <a:buFontTx/>
              <a:buChar char="•"/>
            </a:pPr>
            <a:r>
              <a:rPr lang="en-US" altLang="en-US" dirty="0">
                <a:latin typeface="Tahoma" pitchFamily="34" charset="0"/>
              </a:rPr>
              <a:t>Coffee, tea and water is available throughout the day</a:t>
            </a:r>
          </a:p>
          <a:p>
            <a:endParaRPr lang="en-US" dirty="0"/>
          </a:p>
        </p:txBody>
      </p:sp>
      <p:sp>
        <p:nvSpPr>
          <p:cNvPr id="4" name="Slide Number Placeholder 3"/>
          <p:cNvSpPr>
            <a:spLocks noGrp="1"/>
          </p:cNvSpPr>
          <p:nvPr>
            <p:ph type="sldNum" sz="quarter" idx="10"/>
          </p:nvPr>
        </p:nvSpPr>
        <p:spPr/>
        <p:txBody>
          <a:bodyPr/>
          <a:lstStyle/>
          <a:p>
            <a:fld id="{ED8154CF-F12A-4225-8D32-675B6270E6F4}" type="slidenum">
              <a:rPr lang="en-US" altLang="en-US" smtClean="0"/>
              <a:pPr/>
              <a:t>12</a:t>
            </a:fld>
            <a:endParaRPr lang="en-US" altLang="en-US"/>
          </a:p>
        </p:txBody>
      </p:sp>
    </p:spTree>
    <p:extLst>
      <p:ext uri="{BB962C8B-B14F-4D97-AF65-F5344CB8AC3E}">
        <p14:creationId xmlns:p14="http://schemas.microsoft.com/office/powerpoint/2010/main" val="409351870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rotWithShape="1">
          <a:blip r:embed="rId2">
            <a:extLst>
              <a:ext uri="{28A0092B-C50C-407E-A947-70E740481C1C}">
                <a14:useLocalDpi xmlns:a14="http://schemas.microsoft.com/office/drawing/2010/main" val="0"/>
              </a:ext>
            </a:extLst>
          </a:blip>
          <a:srcRect b="3410"/>
          <a:stretch/>
        </p:blipFill>
        <p:spPr>
          <a:xfrm>
            <a:off x="459128" y="492252"/>
            <a:ext cx="8684871" cy="5572882"/>
          </a:xfrm>
          <a:prstGeom prst="rect">
            <a:avLst/>
          </a:prstGeom>
        </p:spPr>
      </p:pic>
      <p:sp>
        <p:nvSpPr>
          <p:cNvPr id="12290" name="Title 1"/>
          <p:cNvSpPr>
            <a:spLocks noGrp="1"/>
          </p:cNvSpPr>
          <p:nvPr>
            <p:ph type="ctrTitle"/>
          </p:nvPr>
        </p:nvSpPr>
        <p:spPr>
          <a:xfrm>
            <a:off x="583248" y="-2481355"/>
            <a:ext cx="7669212" cy="4300089"/>
          </a:xfrm>
        </p:spPr>
        <p:txBody>
          <a:bodyPr/>
          <a:lstStyle/>
          <a:p>
            <a:pPr>
              <a:spcBef>
                <a:spcPct val="50000"/>
              </a:spcBef>
            </a:pPr>
            <a:r>
              <a:rPr lang="en-US" altLang="en-US" dirty="0">
                <a:solidFill>
                  <a:schemeClr val="bg1"/>
                </a:solidFill>
                <a:latin typeface="Tahoma" pitchFamily="34" charset="0"/>
              </a:rPr>
              <a:t>Hospital Leadership </a:t>
            </a:r>
            <a:br>
              <a:rPr lang="en-US" altLang="en-US" dirty="0">
                <a:solidFill>
                  <a:schemeClr val="bg1"/>
                </a:solidFill>
                <a:latin typeface="Tahoma" pitchFamily="34" charset="0"/>
              </a:rPr>
            </a:br>
            <a:r>
              <a:rPr lang="en-US" altLang="en-US" dirty="0">
                <a:solidFill>
                  <a:schemeClr val="bg1"/>
                </a:solidFill>
                <a:latin typeface="Tahoma" pitchFamily="34" charset="0"/>
              </a:rPr>
              <a:t>and Key Contacts</a:t>
            </a:r>
          </a:p>
        </p:txBody>
      </p:sp>
    </p:spTree>
    <p:extLst>
      <p:ext uri="{BB962C8B-B14F-4D97-AF65-F5344CB8AC3E}">
        <p14:creationId xmlns:p14="http://schemas.microsoft.com/office/powerpoint/2010/main" val="126364659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a:t>Executive Administration</a:t>
            </a:r>
            <a:br>
              <a:rPr lang="en-US" dirty="0"/>
            </a:br>
            <a:endParaRPr lang="en-US" dirty="0"/>
          </a:p>
        </p:txBody>
      </p:sp>
      <p:sp>
        <p:nvSpPr>
          <p:cNvPr id="6" name="Content Placeholder 5"/>
          <p:cNvSpPr>
            <a:spLocks noGrp="1"/>
          </p:cNvSpPr>
          <p:nvPr>
            <p:ph idx="1"/>
          </p:nvPr>
        </p:nvSpPr>
        <p:spPr/>
        <p:txBody>
          <a:bodyPr/>
          <a:lstStyle/>
          <a:p>
            <a:pPr>
              <a:buFontTx/>
              <a:buChar char="•"/>
            </a:pPr>
            <a:r>
              <a:rPr lang="en-US" altLang="en-US" sz="2000" dirty="0">
                <a:latin typeface="Tahoma" pitchFamily="34" charset="0"/>
              </a:rPr>
              <a:t>Norvell Coots, M.D., President and CEO, Holy Cross Health</a:t>
            </a:r>
          </a:p>
          <a:p>
            <a:pPr>
              <a:buFontTx/>
              <a:buChar char="•"/>
            </a:pPr>
            <a:r>
              <a:rPr lang="en-US" altLang="en-US" sz="2000" dirty="0">
                <a:latin typeface="Tahoma" pitchFamily="34" charset="0"/>
              </a:rPr>
              <a:t>Louis Damiano, M.D., President, Holy Cross Hospital and Holy Cross Germantown Hospital</a:t>
            </a:r>
          </a:p>
          <a:p>
            <a:pPr>
              <a:buFontTx/>
              <a:buChar char="•"/>
            </a:pPr>
            <a:r>
              <a:rPr lang="en-US" altLang="en-US" sz="2000" dirty="0">
                <a:latin typeface="Tahoma" pitchFamily="34" charset="0"/>
              </a:rPr>
              <a:t>Dawn Walton, M.D., Vice President Medical Affairs, Holy Cross Germantown Hospital</a:t>
            </a:r>
          </a:p>
          <a:p>
            <a:pPr>
              <a:buFontTx/>
              <a:buChar char="•"/>
            </a:pPr>
            <a:r>
              <a:rPr lang="en-US" altLang="en-US" sz="2000" dirty="0">
                <a:latin typeface="Tahoma" pitchFamily="34" charset="0"/>
              </a:rPr>
              <a:t>Griffin Davis, M.D., Chief Clinical Officer, Holy Cross Hospital</a:t>
            </a:r>
          </a:p>
          <a:p>
            <a:pPr>
              <a:buFontTx/>
              <a:buChar char="•"/>
            </a:pPr>
            <a:r>
              <a:rPr lang="en-US" altLang="en-US" sz="2000" dirty="0">
                <a:latin typeface="Tahoma" pitchFamily="34" charset="0"/>
              </a:rPr>
              <a:t>Annice Cody, President, Holy Cross Health Network</a:t>
            </a:r>
          </a:p>
          <a:p>
            <a:endParaRPr lang="en-US" sz="2000" dirty="0"/>
          </a:p>
        </p:txBody>
      </p:sp>
      <p:sp>
        <p:nvSpPr>
          <p:cNvPr id="4" name="Slide Number Placeholder 3"/>
          <p:cNvSpPr>
            <a:spLocks noGrp="1"/>
          </p:cNvSpPr>
          <p:nvPr>
            <p:ph type="sldNum" sz="quarter" idx="10"/>
          </p:nvPr>
        </p:nvSpPr>
        <p:spPr/>
        <p:txBody>
          <a:bodyPr/>
          <a:lstStyle/>
          <a:p>
            <a:fld id="{38AFAE25-0C60-49D2-9289-22198A6C9439}" type="slidenum">
              <a:rPr lang="en-US" altLang="en-US" smtClean="0"/>
              <a:pPr/>
              <a:t>14</a:t>
            </a:fld>
            <a:endParaRPr lang="en-US" altLang="en-US"/>
          </a:p>
        </p:txBody>
      </p:sp>
    </p:spTree>
    <p:extLst>
      <p:ext uri="{BB962C8B-B14F-4D97-AF65-F5344CB8AC3E}">
        <p14:creationId xmlns:p14="http://schemas.microsoft.com/office/powerpoint/2010/main" val="381365255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dirty="0"/>
              <a:t>Medical Affairs/Medical Staff Offices</a:t>
            </a:r>
            <a:br>
              <a:rPr lang="en-US" dirty="0"/>
            </a:br>
            <a:endParaRPr lang="en-US" dirty="0"/>
          </a:p>
        </p:txBody>
      </p:sp>
      <p:sp>
        <p:nvSpPr>
          <p:cNvPr id="3" name="Content Placeholder 2"/>
          <p:cNvSpPr>
            <a:spLocks noGrp="1"/>
          </p:cNvSpPr>
          <p:nvPr>
            <p:ph idx="1"/>
          </p:nvPr>
        </p:nvSpPr>
        <p:spPr/>
        <p:txBody>
          <a:bodyPr/>
          <a:lstStyle/>
          <a:p>
            <a:pPr marL="0" indent="0">
              <a:buNone/>
            </a:pPr>
            <a:r>
              <a:rPr lang="en-US" sz="2000" dirty="0"/>
              <a:t>The Medical Staff Office is located on the first floor of the hospital and is open Monday through Friday from 8 a.m. to 5:00 p.m.</a:t>
            </a:r>
          </a:p>
          <a:p>
            <a:pPr marL="0" indent="0">
              <a:spcBef>
                <a:spcPts val="1200"/>
              </a:spcBef>
              <a:buNone/>
            </a:pPr>
            <a:r>
              <a:rPr lang="en-US" sz="2000" b="1" dirty="0"/>
              <a:t>Important Phone Numbers:</a:t>
            </a:r>
          </a:p>
          <a:p>
            <a:r>
              <a:rPr lang="en-US" sz="2000" dirty="0"/>
              <a:t>For initial credentialing and reappointment of medical staff, call the Medical Staff Office 301-754-7230</a:t>
            </a:r>
          </a:p>
          <a:p>
            <a:r>
              <a:rPr lang="en-US" sz="2000" dirty="0"/>
              <a:t>For Continuing Medical Education, call 301-754-7073</a:t>
            </a:r>
          </a:p>
          <a:p>
            <a:r>
              <a:rPr lang="en-US" sz="2000" dirty="0"/>
              <a:t>For other issues, contact Connee Reilly, Director, Medical Staff Services, 301-754-7125, or reillc@holycrosshealth.org</a:t>
            </a:r>
          </a:p>
          <a:p>
            <a:endParaRPr lang="en-US" sz="2000" dirty="0"/>
          </a:p>
          <a:p>
            <a:pPr marL="0" indent="0" algn="ctr">
              <a:buNone/>
            </a:pPr>
            <a:r>
              <a:rPr lang="en-US" sz="2000" b="1" dirty="0">
                <a:solidFill>
                  <a:srgbClr val="FF0000"/>
                </a:solidFill>
              </a:rPr>
              <a:t>Please make sure the Medical Staff Office</a:t>
            </a:r>
          </a:p>
          <a:p>
            <a:pPr marL="0" indent="0" algn="ctr">
              <a:buNone/>
            </a:pPr>
            <a:r>
              <a:rPr lang="en-US" sz="2000" b="1" dirty="0">
                <a:solidFill>
                  <a:srgbClr val="FF0000"/>
                </a:solidFill>
              </a:rPr>
              <a:t>has your correct address and phone number.</a:t>
            </a:r>
          </a:p>
        </p:txBody>
      </p:sp>
      <p:sp>
        <p:nvSpPr>
          <p:cNvPr id="4" name="Slide Number Placeholder 3"/>
          <p:cNvSpPr>
            <a:spLocks noGrp="1"/>
          </p:cNvSpPr>
          <p:nvPr>
            <p:ph type="sldNum" sz="quarter" idx="10"/>
          </p:nvPr>
        </p:nvSpPr>
        <p:spPr/>
        <p:txBody>
          <a:bodyPr/>
          <a:lstStyle/>
          <a:p>
            <a:fld id="{ED8154CF-F12A-4225-8D32-675B6270E6F4}" type="slidenum">
              <a:rPr lang="en-US" altLang="en-US" smtClean="0"/>
              <a:pPr/>
              <a:t>15</a:t>
            </a:fld>
            <a:endParaRPr lang="en-US" altLang="en-US"/>
          </a:p>
        </p:txBody>
      </p:sp>
    </p:spTree>
    <p:extLst>
      <p:ext uri="{BB962C8B-B14F-4D97-AF65-F5344CB8AC3E}">
        <p14:creationId xmlns:p14="http://schemas.microsoft.com/office/powerpoint/2010/main" val="228956221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Medical Staff Officers 2023</a:t>
            </a:r>
            <a:br>
              <a:rPr lang="en-US" dirty="0"/>
            </a:br>
            <a:endParaRPr lang="en-US" dirty="0"/>
          </a:p>
        </p:txBody>
      </p:sp>
      <p:sp>
        <p:nvSpPr>
          <p:cNvPr id="3" name="Content Placeholder 2"/>
          <p:cNvSpPr>
            <a:spLocks noGrp="1"/>
          </p:cNvSpPr>
          <p:nvPr>
            <p:ph idx="1"/>
          </p:nvPr>
        </p:nvSpPr>
        <p:spPr>
          <a:xfrm>
            <a:off x="786062" y="1118586"/>
            <a:ext cx="7900737" cy="4873841"/>
          </a:xfrm>
        </p:spPr>
        <p:txBody>
          <a:bodyPr/>
          <a:lstStyle/>
          <a:p>
            <a:pPr marL="0" indent="0">
              <a:buNone/>
            </a:pPr>
            <a:r>
              <a:rPr lang="en-US" b="1" dirty="0"/>
              <a:t>Leadership</a:t>
            </a:r>
            <a:endParaRPr lang="en-US" dirty="0"/>
          </a:p>
          <a:p>
            <a:pPr marL="0" indent="0">
              <a:buNone/>
            </a:pPr>
            <a:r>
              <a:rPr lang="en-US" dirty="0"/>
              <a:t>President:					Zachary Levine, M.D.</a:t>
            </a:r>
          </a:p>
          <a:p>
            <a:pPr marL="0" indent="0">
              <a:buNone/>
            </a:pPr>
            <a:r>
              <a:rPr lang="en-US" dirty="0"/>
              <a:t>Vice President:			Gregory Mathews, M.D.</a:t>
            </a:r>
          </a:p>
          <a:p>
            <a:pPr marL="0" indent="0">
              <a:buNone/>
            </a:pPr>
            <a:r>
              <a:rPr lang="en-US" dirty="0"/>
              <a:t>Secretary/Treasurer:	Kanwaljit Nagi, M.D.</a:t>
            </a:r>
          </a:p>
          <a:p>
            <a:pPr marL="0" indent="0">
              <a:buNone/>
            </a:pPr>
            <a:r>
              <a:rPr lang="en-US" b="1" dirty="0"/>
              <a:t>Department Chairs</a:t>
            </a:r>
          </a:p>
          <a:p>
            <a:pPr marL="0" indent="0">
              <a:buNone/>
            </a:pPr>
            <a:r>
              <a:rPr lang="en-US" dirty="0"/>
              <a:t>Anesthesia:		Marc Azran, M.D.</a:t>
            </a:r>
          </a:p>
          <a:p>
            <a:pPr marL="0" indent="0">
              <a:buNone/>
            </a:pPr>
            <a:r>
              <a:rPr lang="en-US" dirty="0"/>
              <a:t>Medicine:			Rachel Vile, M.D.</a:t>
            </a:r>
          </a:p>
          <a:p>
            <a:pPr marL="0" indent="0">
              <a:buNone/>
            </a:pPr>
            <a:r>
              <a:rPr lang="en-US" dirty="0"/>
              <a:t>OB/GYN:			Cheryl Silverbrook, M.D.</a:t>
            </a:r>
          </a:p>
          <a:p>
            <a:pPr marL="0" indent="0">
              <a:buNone/>
            </a:pPr>
            <a:r>
              <a:rPr lang="en-US" dirty="0"/>
              <a:t>Pediatrics:		Ann </a:t>
            </a:r>
            <a:r>
              <a:rPr lang="en-US" dirty="0" err="1"/>
              <a:t>Starchman</a:t>
            </a:r>
            <a:r>
              <a:rPr lang="en-US" dirty="0"/>
              <a:t>, M.D.</a:t>
            </a:r>
          </a:p>
          <a:p>
            <a:pPr marL="0" indent="0">
              <a:buNone/>
            </a:pPr>
            <a:r>
              <a:rPr lang="en-US" dirty="0"/>
              <a:t>Surgery:			Rami Makhoul, M.D.</a:t>
            </a:r>
          </a:p>
          <a:p>
            <a:pPr marL="0" indent="0">
              <a:buNone/>
            </a:pPr>
            <a:r>
              <a:rPr lang="en-US" dirty="0"/>
              <a:t>Emergency:		Holley Meers, M.D.</a:t>
            </a:r>
          </a:p>
          <a:p>
            <a:pPr marL="0" indent="0">
              <a:buNone/>
            </a:pPr>
            <a:endParaRPr lang="en-US" dirty="0"/>
          </a:p>
          <a:p>
            <a:pPr marL="0" indent="0">
              <a:buNone/>
            </a:pPr>
            <a:endParaRPr lang="en-US" dirty="0"/>
          </a:p>
        </p:txBody>
      </p:sp>
      <p:sp>
        <p:nvSpPr>
          <p:cNvPr id="4" name="Slide Number Placeholder 3"/>
          <p:cNvSpPr>
            <a:spLocks noGrp="1"/>
          </p:cNvSpPr>
          <p:nvPr>
            <p:ph type="sldNum" sz="quarter" idx="10"/>
          </p:nvPr>
        </p:nvSpPr>
        <p:spPr/>
        <p:txBody>
          <a:bodyPr/>
          <a:lstStyle/>
          <a:p>
            <a:fld id="{ED8154CF-F12A-4225-8D32-675B6270E6F4}" type="slidenum">
              <a:rPr lang="en-US" altLang="en-US" smtClean="0"/>
              <a:pPr/>
              <a:t>16</a:t>
            </a:fld>
            <a:endParaRPr lang="en-US" altLang="en-US"/>
          </a:p>
        </p:txBody>
      </p:sp>
    </p:spTree>
    <p:extLst>
      <p:ext uri="{BB962C8B-B14F-4D97-AF65-F5344CB8AC3E}">
        <p14:creationId xmlns:p14="http://schemas.microsoft.com/office/powerpoint/2010/main" val="242547072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Medical Staff Administration</a:t>
            </a:r>
            <a:br>
              <a:rPr lang="en-US" dirty="0"/>
            </a:br>
            <a:endParaRPr lang="en-US" dirty="0"/>
          </a:p>
        </p:txBody>
      </p:sp>
      <p:sp>
        <p:nvSpPr>
          <p:cNvPr id="3" name="Content Placeholder 2"/>
          <p:cNvSpPr>
            <a:spLocks noGrp="1"/>
          </p:cNvSpPr>
          <p:nvPr>
            <p:ph idx="1"/>
          </p:nvPr>
        </p:nvSpPr>
        <p:spPr/>
        <p:txBody>
          <a:bodyPr/>
          <a:lstStyle/>
          <a:p>
            <a:pPr marL="0" indent="0">
              <a:buNone/>
            </a:pPr>
            <a:r>
              <a:rPr lang="en-US" b="1" dirty="0"/>
              <a:t>At Large</a:t>
            </a:r>
          </a:p>
          <a:p>
            <a:pPr marL="0" indent="0">
              <a:buNone/>
            </a:pPr>
            <a:r>
              <a:rPr lang="en-US" dirty="0"/>
              <a:t>Medicine: 	OPEN</a:t>
            </a:r>
          </a:p>
          <a:p>
            <a:pPr marL="0" indent="0">
              <a:buNone/>
            </a:pPr>
            <a:r>
              <a:rPr lang="en-US" dirty="0"/>
              <a:t>OB/GYN:		Selena Thomas, M.D.</a:t>
            </a:r>
          </a:p>
          <a:p>
            <a:pPr marL="0" indent="0">
              <a:buNone/>
            </a:pPr>
            <a:r>
              <a:rPr lang="en-US" dirty="0"/>
              <a:t>Pediatrics:	</a:t>
            </a:r>
            <a:r>
              <a:rPr lang="en-US" dirty="0" err="1"/>
              <a:t>Chrysanthe</a:t>
            </a:r>
            <a:r>
              <a:rPr lang="en-US" dirty="0"/>
              <a:t> Gaitatzes, M.D.</a:t>
            </a:r>
          </a:p>
          <a:p>
            <a:pPr marL="0" indent="0">
              <a:buNone/>
            </a:pPr>
            <a:r>
              <a:rPr lang="en-US" dirty="0"/>
              <a:t>Surgery:		Antoni Goral, M.D.</a:t>
            </a:r>
          </a:p>
          <a:p>
            <a:pPr marL="0" indent="0">
              <a:buNone/>
            </a:pPr>
            <a:endParaRPr lang="en-US" dirty="0"/>
          </a:p>
          <a:p>
            <a:pPr marL="0" indent="0">
              <a:buNone/>
            </a:pPr>
            <a:endParaRPr lang="en-US" dirty="0"/>
          </a:p>
          <a:p>
            <a:endParaRPr lang="en-US" dirty="0"/>
          </a:p>
        </p:txBody>
      </p:sp>
      <p:sp>
        <p:nvSpPr>
          <p:cNvPr id="4" name="Slide Number Placeholder 3"/>
          <p:cNvSpPr>
            <a:spLocks noGrp="1"/>
          </p:cNvSpPr>
          <p:nvPr>
            <p:ph type="sldNum" sz="quarter" idx="10"/>
          </p:nvPr>
        </p:nvSpPr>
        <p:spPr/>
        <p:txBody>
          <a:bodyPr/>
          <a:lstStyle/>
          <a:p>
            <a:fld id="{ED8154CF-F12A-4225-8D32-675B6270E6F4}" type="slidenum">
              <a:rPr lang="en-US" altLang="en-US" smtClean="0"/>
              <a:pPr/>
              <a:t>17</a:t>
            </a:fld>
            <a:endParaRPr lang="en-US" altLang="en-US"/>
          </a:p>
        </p:txBody>
      </p:sp>
    </p:spTree>
    <p:extLst>
      <p:ext uri="{BB962C8B-B14F-4D97-AF65-F5344CB8AC3E}">
        <p14:creationId xmlns:p14="http://schemas.microsoft.com/office/powerpoint/2010/main" val="362549458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Medical Staff Meetings</a:t>
            </a:r>
            <a:br>
              <a:rPr lang="en-US" dirty="0"/>
            </a:br>
            <a:endParaRPr lang="en-US" dirty="0"/>
          </a:p>
        </p:txBody>
      </p:sp>
      <p:sp>
        <p:nvSpPr>
          <p:cNvPr id="3" name="Content Placeholder 2"/>
          <p:cNvSpPr>
            <a:spLocks noGrp="1"/>
          </p:cNvSpPr>
          <p:nvPr>
            <p:ph idx="1"/>
          </p:nvPr>
        </p:nvSpPr>
        <p:spPr/>
        <p:txBody>
          <a:bodyPr/>
          <a:lstStyle/>
          <a:p>
            <a:pPr marL="0" indent="0">
              <a:buNone/>
            </a:pPr>
            <a:r>
              <a:rPr lang="en-US" sz="2000" b="1" dirty="0"/>
              <a:t>Department of Surgery</a:t>
            </a:r>
            <a:r>
              <a:rPr lang="en-US" sz="2000" dirty="0"/>
              <a:t>	</a:t>
            </a:r>
          </a:p>
          <a:p>
            <a:pPr marL="0" indent="0">
              <a:buNone/>
            </a:pPr>
            <a:r>
              <a:rPr lang="en-US" sz="2000" dirty="0"/>
              <a:t>7:30 a.m.,  second Monday, odd months</a:t>
            </a:r>
          </a:p>
          <a:p>
            <a:pPr marL="0" indent="0">
              <a:spcBef>
                <a:spcPts val="1200"/>
              </a:spcBef>
              <a:buNone/>
            </a:pPr>
            <a:r>
              <a:rPr lang="en-US" sz="2000" b="1" dirty="0"/>
              <a:t>Department of OB/GYN</a:t>
            </a:r>
          </a:p>
          <a:p>
            <a:pPr marL="0" indent="0">
              <a:buNone/>
            </a:pPr>
            <a:r>
              <a:rPr lang="en-US" sz="2000" dirty="0"/>
              <a:t>7:30 a.m., second Friday, odd months</a:t>
            </a:r>
          </a:p>
          <a:p>
            <a:pPr marL="0" indent="0">
              <a:spcBef>
                <a:spcPts val="1200"/>
              </a:spcBef>
              <a:buNone/>
            </a:pPr>
            <a:r>
              <a:rPr lang="en-US" sz="2000" b="1" dirty="0"/>
              <a:t>Department of Medicine</a:t>
            </a:r>
            <a:r>
              <a:rPr lang="en-US" sz="2000" dirty="0"/>
              <a:t>			</a:t>
            </a:r>
          </a:p>
          <a:p>
            <a:pPr marL="0" indent="0">
              <a:buNone/>
            </a:pPr>
            <a:r>
              <a:rPr lang="en-US" sz="2000" dirty="0"/>
              <a:t>Noon, second Thursday, odd months</a:t>
            </a:r>
          </a:p>
          <a:p>
            <a:pPr marL="0" indent="0">
              <a:spcBef>
                <a:spcPts val="1200"/>
              </a:spcBef>
              <a:buNone/>
            </a:pPr>
            <a:r>
              <a:rPr lang="en-US" sz="2000" b="1" dirty="0"/>
              <a:t>Department of Pediatrics (Business Meeting</a:t>
            </a:r>
            <a:r>
              <a:rPr lang="en-US" sz="2000" dirty="0"/>
              <a:t>)	</a:t>
            </a:r>
          </a:p>
          <a:p>
            <a:pPr marL="0" indent="0">
              <a:buNone/>
            </a:pPr>
            <a:r>
              <a:rPr lang="en-US" sz="2000" dirty="0"/>
              <a:t>Noon, second Fridays, odd months</a:t>
            </a:r>
          </a:p>
          <a:p>
            <a:pPr marL="0" indent="0">
              <a:spcBef>
                <a:spcPts val="1200"/>
              </a:spcBef>
              <a:buNone/>
            </a:pPr>
            <a:r>
              <a:rPr lang="en-US" sz="2000" b="1" dirty="0"/>
              <a:t>Department of Pediatrics (CME)	</a:t>
            </a:r>
            <a:r>
              <a:rPr lang="en-US" sz="2000" dirty="0"/>
              <a:t>	</a:t>
            </a:r>
          </a:p>
          <a:p>
            <a:pPr marL="0" indent="0">
              <a:buNone/>
            </a:pPr>
            <a:r>
              <a:rPr lang="en-US" sz="2000" dirty="0"/>
              <a:t>Noon, second Fridays, even months</a:t>
            </a:r>
          </a:p>
          <a:p>
            <a:pPr marL="0" indent="0">
              <a:buNone/>
            </a:pPr>
            <a:endParaRPr lang="en-US" sz="2000" dirty="0"/>
          </a:p>
        </p:txBody>
      </p:sp>
      <p:sp>
        <p:nvSpPr>
          <p:cNvPr id="4" name="Slide Number Placeholder 3"/>
          <p:cNvSpPr>
            <a:spLocks noGrp="1"/>
          </p:cNvSpPr>
          <p:nvPr>
            <p:ph type="sldNum" sz="quarter" idx="10"/>
          </p:nvPr>
        </p:nvSpPr>
        <p:spPr/>
        <p:txBody>
          <a:bodyPr/>
          <a:lstStyle/>
          <a:p>
            <a:fld id="{ED8154CF-F12A-4225-8D32-675B6270E6F4}" type="slidenum">
              <a:rPr lang="en-US" altLang="en-US" smtClean="0"/>
              <a:pPr/>
              <a:t>18</a:t>
            </a:fld>
            <a:endParaRPr lang="en-US" altLang="en-US"/>
          </a:p>
        </p:txBody>
      </p:sp>
    </p:spTree>
    <p:extLst>
      <p:ext uri="{BB962C8B-B14F-4D97-AF65-F5344CB8AC3E}">
        <p14:creationId xmlns:p14="http://schemas.microsoft.com/office/powerpoint/2010/main" val="228950505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800" dirty="0"/>
              <a:t>Physician Health</a:t>
            </a:r>
          </a:p>
        </p:txBody>
      </p:sp>
      <p:sp>
        <p:nvSpPr>
          <p:cNvPr id="3" name="Content Placeholder 2"/>
          <p:cNvSpPr>
            <a:spLocks noGrp="1"/>
          </p:cNvSpPr>
          <p:nvPr>
            <p:ph idx="1"/>
          </p:nvPr>
        </p:nvSpPr>
        <p:spPr/>
        <p:txBody>
          <a:bodyPr/>
          <a:lstStyle/>
          <a:p>
            <a:r>
              <a:rPr lang="en-US" sz="1800" dirty="0"/>
              <a:t>Holy Cross Health is committed to our physicians and we are proud of your commitment and compassion in treating our patients, and in your daily efforts to improves the health of our community.</a:t>
            </a:r>
          </a:p>
          <a:p>
            <a:r>
              <a:rPr lang="en-US" sz="1800" dirty="0"/>
              <a:t>Our Physician Health Committee is here to assist our physicians and physician assistants with issues that may impact their ability to practice medicine.</a:t>
            </a:r>
          </a:p>
          <a:p>
            <a:r>
              <a:rPr lang="en-US" sz="1800" dirty="0"/>
              <a:t>The Physician Health Committee will provide resources in a confidential setting as well as referrals if necessary.</a:t>
            </a:r>
          </a:p>
          <a:p>
            <a:pPr marL="0" indent="0" algn="ctr">
              <a:buNone/>
            </a:pPr>
            <a:r>
              <a:rPr lang="en-US" sz="1800" dirty="0"/>
              <a:t>For referrals or additional information, please contact</a:t>
            </a:r>
          </a:p>
          <a:p>
            <a:pPr algn="ctr"/>
            <a:r>
              <a:rPr lang="en-US" sz="1800" dirty="0"/>
              <a:t>Jude Alexander, MD, Chairman</a:t>
            </a:r>
          </a:p>
          <a:p>
            <a:pPr algn="ctr"/>
            <a:r>
              <a:rPr lang="en-US" sz="1800" dirty="0"/>
              <a:t>Physician Health Committee</a:t>
            </a:r>
          </a:p>
          <a:p>
            <a:pPr algn="ctr"/>
            <a:r>
              <a:rPr lang="en-US" sz="1800" dirty="0"/>
              <a:t>202-360-4787</a:t>
            </a:r>
          </a:p>
          <a:p>
            <a:pPr algn="ctr"/>
            <a:r>
              <a:rPr lang="en-US" sz="1800" dirty="0"/>
              <a:t>jalexander@axishealthcaregroup.com</a:t>
            </a:r>
          </a:p>
        </p:txBody>
      </p:sp>
      <p:sp>
        <p:nvSpPr>
          <p:cNvPr id="4" name="Slide Number Placeholder 3"/>
          <p:cNvSpPr>
            <a:spLocks noGrp="1"/>
          </p:cNvSpPr>
          <p:nvPr>
            <p:ph type="sldNum" sz="quarter" idx="10"/>
          </p:nvPr>
        </p:nvSpPr>
        <p:spPr/>
        <p:txBody>
          <a:bodyPr/>
          <a:lstStyle/>
          <a:p>
            <a:fld id="{ED8154CF-F12A-4225-8D32-675B6270E6F4}" type="slidenum">
              <a:rPr lang="en-US" altLang="en-US" smtClean="0"/>
              <a:pPr/>
              <a:t>19</a:t>
            </a:fld>
            <a:endParaRPr lang="en-US" altLang="en-US"/>
          </a:p>
        </p:txBody>
      </p:sp>
    </p:spTree>
    <p:extLst>
      <p:ext uri="{BB962C8B-B14F-4D97-AF65-F5344CB8AC3E}">
        <p14:creationId xmlns:p14="http://schemas.microsoft.com/office/powerpoint/2010/main" val="262340150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a:t>Welcome</a:t>
            </a:r>
          </a:p>
        </p:txBody>
      </p:sp>
      <p:sp>
        <p:nvSpPr>
          <p:cNvPr id="6" name="Content Placeholder 5"/>
          <p:cNvSpPr>
            <a:spLocks noGrp="1"/>
          </p:cNvSpPr>
          <p:nvPr>
            <p:ph idx="1"/>
          </p:nvPr>
        </p:nvSpPr>
        <p:spPr/>
        <p:txBody>
          <a:bodyPr/>
          <a:lstStyle/>
          <a:p>
            <a:pPr>
              <a:lnSpc>
                <a:spcPct val="90000"/>
              </a:lnSpc>
              <a:spcAft>
                <a:spcPts val="1200"/>
              </a:spcAft>
            </a:pPr>
            <a:r>
              <a:rPr lang="en-US" altLang="en-US" dirty="0">
                <a:latin typeface="Tahoma" pitchFamily="34" charset="0"/>
              </a:rPr>
              <a:t>Welcome to Holy Cross Hospital. We are pleased to have you as part of our medical team.</a:t>
            </a:r>
          </a:p>
          <a:p>
            <a:pPr>
              <a:lnSpc>
                <a:spcPct val="90000"/>
              </a:lnSpc>
              <a:spcAft>
                <a:spcPts val="1200"/>
              </a:spcAft>
            </a:pPr>
            <a:r>
              <a:rPr lang="en-US" altLang="en-US" dirty="0">
                <a:latin typeface="Tahoma" pitchFamily="34" charset="0"/>
              </a:rPr>
              <a:t>You should have received a folder from the Medical Staff Office containing several useful tools and practice enhancements.</a:t>
            </a:r>
          </a:p>
          <a:p>
            <a:pPr>
              <a:lnSpc>
                <a:spcPct val="90000"/>
              </a:lnSpc>
              <a:spcAft>
                <a:spcPts val="1200"/>
              </a:spcAft>
            </a:pPr>
            <a:r>
              <a:rPr lang="en-US" altLang="en-US" dirty="0">
                <a:latin typeface="Tahoma" pitchFamily="34" charset="0"/>
              </a:rPr>
              <a:t>This orientation expands on those tools and enhancements and provides key information that will be useful to review prior to practicing at Holy Cross Hospital.</a:t>
            </a:r>
          </a:p>
        </p:txBody>
      </p:sp>
      <p:sp>
        <p:nvSpPr>
          <p:cNvPr id="4" name="Slide Number Placeholder 3"/>
          <p:cNvSpPr>
            <a:spLocks noGrp="1"/>
          </p:cNvSpPr>
          <p:nvPr>
            <p:ph type="sldNum" sz="quarter" idx="10"/>
          </p:nvPr>
        </p:nvSpPr>
        <p:spPr/>
        <p:txBody>
          <a:bodyPr/>
          <a:lstStyle/>
          <a:p>
            <a:fld id="{38AFAE25-0C60-49D2-9289-22198A6C9439}" type="slidenum">
              <a:rPr lang="en-US" altLang="en-US" smtClean="0"/>
              <a:pPr/>
              <a:t>2</a:t>
            </a:fld>
            <a:endParaRPr lang="en-US" altLang="en-US"/>
          </a:p>
        </p:txBody>
      </p:sp>
    </p:spTree>
    <p:extLst>
      <p:ext uri="{BB962C8B-B14F-4D97-AF65-F5344CB8AC3E}">
        <p14:creationId xmlns:p14="http://schemas.microsoft.com/office/powerpoint/2010/main" val="351144472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Physician Communication</a:t>
            </a:r>
          </a:p>
        </p:txBody>
      </p:sp>
      <p:sp>
        <p:nvSpPr>
          <p:cNvPr id="3" name="Content Placeholder 2"/>
          <p:cNvSpPr>
            <a:spLocks noGrp="1"/>
          </p:cNvSpPr>
          <p:nvPr>
            <p:ph idx="1"/>
          </p:nvPr>
        </p:nvSpPr>
        <p:spPr/>
        <p:txBody>
          <a:bodyPr/>
          <a:lstStyle/>
          <a:p>
            <a:pPr marL="0" indent="0">
              <a:buNone/>
            </a:pPr>
            <a:r>
              <a:rPr lang="en-US" sz="2000" b="1" dirty="0"/>
              <a:t>HCH </a:t>
            </a:r>
            <a:r>
              <a:rPr lang="en-US" sz="2000" b="1" dirty="0" err="1"/>
              <a:t>DocsOnline</a:t>
            </a:r>
            <a:r>
              <a:rPr lang="en-US" sz="2000" b="1" dirty="0"/>
              <a:t> </a:t>
            </a:r>
          </a:p>
          <a:p>
            <a:r>
              <a:rPr lang="en-US" sz="2000" dirty="0"/>
              <a:t>An e-newsletter for hospital medical and dental staff</a:t>
            </a:r>
          </a:p>
          <a:p>
            <a:r>
              <a:rPr lang="en-US" sz="2000" dirty="0"/>
              <a:t>Established to share information from Holy Cross Hospital that is pertinent to physicians</a:t>
            </a:r>
          </a:p>
          <a:p>
            <a:r>
              <a:rPr lang="en-US" sz="2000" dirty="0"/>
              <a:t>If you have any comments, questions or items to include, contact </a:t>
            </a:r>
            <a:r>
              <a:rPr lang="en-US" sz="2000" dirty="0">
                <a:hlinkClick r:id="rId2"/>
              </a:rPr>
              <a:t>DocsOnline@holycrosshealth.org</a:t>
            </a:r>
            <a:r>
              <a:rPr lang="en-US" sz="2000" dirty="0"/>
              <a:t> or Dr. Ann Burke, VPMA</a:t>
            </a:r>
          </a:p>
          <a:p>
            <a:endParaRPr lang="en-US" sz="2000" dirty="0"/>
          </a:p>
          <a:p>
            <a:pPr marL="0" indent="0">
              <a:buNone/>
            </a:pPr>
            <a:r>
              <a:rPr lang="en-US" sz="2000" b="1" dirty="0"/>
              <a:t>Physician News </a:t>
            </a:r>
          </a:p>
          <a:p>
            <a:r>
              <a:rPr lang="en-US" sz="2000" dirty="0"/>
              <a:t>An informative quarterly publication for hospital Medical and Dental staff</a:t>
            </a:r>
          </a:p>
          <a:p>
            <a:r>
              <a:rPr lang="en-US" sz="2000" dirty="0"/>
              <a:t>Reports news of interest to the medical staff, disseminates information about hospital activity and recognizes the accomplishments of practitioners</a:t>
            </a:r>
          </a:p>
          <a:p>
            <a:endParaRPr lang="en-US" sz="2000" dirty="0"/>
          </a:p>
        </p:txBody>
      </p:sp>
      <p:sp>
        <p:nvSpPr>
          <p:cNvPr id="4" name="Slide Number Placeholder 3"/>
          <p:cNvSpPr>
            <a:spLocks noGrp="1"/>
          </p:cNvSpPr>
          <p:nvPr>
            <p:ph type="sldNum" sz="quarter" idx="10"/>
          </p:nvPr>
        </p:nvSpPr>
        <p:spPr/>
        <p:txBody>
          <a:bodyPr/>
          <a:lstStyle/>
          <a:p>
            <a:fld id="{ED8154CF-F12A-4225-8D32-675B6270E6F4}" type="slidenum">
              <a:rPr lang="en-US" altLang="en-US" smtClean="0"/>
              <a:pPr/>
              <a:t>20</a:t>
            </a:fld>
            <a:endParaRPr lang="en-US" altLang="en-US"/>
          </a:p>
        </p:txBody>
      </p:sp>
    </p:spTree>
    <p:extLst>
      <p:ext uri="{BB962C8B-B14F-4D97-AF65-F5344CB8AC3E}">
        <p14:creationId xmlns:p14="http://schemas.microsoft.com/office/powerpoint/2010/main" val="89622932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CRISP</a:t>
            </a:r>
          </a:p>
        </p:txBody>
      </p:sp>
      <p:sp>
        <p:nvSpPr>
          <p:cNvPr id="3" name="Content Placeholder 2"/>
          <p:cNvSpPr>
            <a:spLocks noGrp="1"/>
          </p:cNvSpPr>
          <p:nvPr>
            <p:ph idx="1"/>
          </p:nvPr>
        </p:nvSpPr>
        <p:spPr/>
        <p:txBody>
          <a:bodyPr/>
          <a:lstStyle/>
          <a:p>
            <a:r>
              <a:rPr lang="en-US" dirty="0"/>
              <a:t>CRISP is Maryland's web-based portal for HIE (Health Information Exchange)</a:t>
            </a:r>
          </a:p>
          <a:p>
            <a:r>
              <a:rPr lang="en-US" dirty="0"/>
              <a:t>Register for CRISP at their website:</a:t>
            </a:r>
          </a:p>
          <a:p>
            <a:pPr lvl="1"/>
            <a:r>
              <a:rPr lang="en-US" dirty="0"/>
              <a:t>https://crisphealth.force.com/crisp2_login</a:t>
            </a:r>
          </a:p>
          <a:p>
            <a:pPr lvl="1"/>
            <a:r>
              <a:rPr lang="en-US" dirty="0"/>
              <a:t>Click register and follow the instructions to create a new CRISP account</a:t>
            </a:r>
          </a:p>
          <a:p>
            <a:pPr lvl="1"/>
            <a:r>
              <a:rPr lang="en-US" dirty="0"/>
              <a:t>Choose “Holy Cross Hospital SSO”</a:t>
            </a:r>
          </a:p>
          <a:p>
            <a:endParaRPr lang="en-US" dirty="0"/>
          </a:p>
        </p:txBody>
      </p:sp>
      <p:sp>
        <p:nvSpPr>
          <p:cNvPr id="4" name="Slide Number Placeholder 3"/>
          <p:cNvSpPr>
            <a:spLocks noGrp="1"/>
          </p:cNvSpPr>
          <p:nvPr>
            <p:ph type="sldNum" sz="quarter" idx="10"/>
          </p:nvPr>
        </p:nvSpPr>
        <p:spPr/>
        <p:txBody>
          <a:bodyPr/>
          <a:lstStyle/>
          <a:p>
            <a:fld id="{ED8154CF-F12A-4225-8D32-675B6270E6F4}" type="slidenum">
              <a:rPr lang="en-US" altLang="en-US" smtClean="0"/>
              <a:pPr/>
              <a:t>21</a:t>
            </a:fld>
            <a:endParaRPr lang="en-US" altLang="en-US"/>
          </a:p>
        </p:txBody>
      </p:sp>
    </p:spTree>
    <p:extLst>
      <p:ext uri="{BB962C8B-B14F-4D97-AF65-F5344CB8AC3E}">
        <p14:creationId xmlns:p14="http://schemas.microsoft.com/office/powerpoint/2010/main" val="117335432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Strategic Priorities</a:t>
            </a:r>
          </a:p>
        </p:txBody>
      </p:sp>
      <p:sp>
        <p:nvSpPr>
          <p:cNvPr id="3" name="Content Placeholder 2"/>
          <p:cNvSpPr>
            <a:spLocks noGrp="1"/>
          </p:cNvSpPr>
          <p:nvPr>
            <p:ph idx="1"/>
          </p:nvPr>
        </p:nvSpPr>
        <p:spPr/>
        <p:txBody>
          <a:bodyPr/>
          <a:lstStyle/>
          <a:p>
            <a:pPr marL="0" indent="0">
              <a:buNone/>
            </a:pPr>
            <a:r>
              <a:rPr lang="en-US" dirty="0"/>
              <a:t>Holy Cross Hospital is committed to advancing complex care, and through its strategic plan has identified the following priorities:</a:t>
            </a:r>
          </a:p>
          <a:p>
            <a:r>
              <a:rPr lang="en-US" dirty="0"/>
              <a:t>Women and infants services including high-risk perinatal care</a:t>
            </a:r>
          </a:p>
          <a:p>
            <a:r>
              <a:rPr lang="en-US" dirty="0"/>
              <a:t>Senior services</a:t>
            </a:r>
          </a:p>
          <a:p>
            <a:r>
              <a:rPr lang="en-US" dirty="0"/>
              <a:t>Surgery, including minimally invasive procedures</a:t>
            </a:r>
          </a:p>
          <a:p>
            <a:r>
              <a:rPr lang="en-US" dirty="0"/>
              <a:t>Neuroscience</a:t>
            </a:r>
          </a:p>
          <a:p>
            <a:r>
              <a:rPr lang="en-US" dirty="0"/>
              <a:t>Neurosurgery</a:t>
            </a:r>
          </a:p>
          <a:p>
            <a:r>
              <a:rPr lang="en-US" dirty="0"/>
              <a:t>Cancer</a:t>
            </a:r>
          </a:p>
          <a:p>
            <a:endParaRPr lang="en-US" dirty="0"/>
          </a:p>
        </p:txBody>
      </p:sp>
      <p:sp>
        <p:nvSpPr>
          <p:cNvPr id="4" name="Slide Number Placeholder 3"/>
          <p:cNvSpPr>
            <a:spLocks noGrp="1"/>
          </p:cNvSpPr>
          <p:nvPr>
            <p:ph type="sldNum" sz="quarter" idx="10"/>
          </p:nvPr>
        </p:nvSpPr>
        <p:spPr/>
        <p:txBody>
          <a:bodyPr/>
          <a:lstStyle/>
          <a:p>
            <a:fld id="{ED8154CF-F12A-4225-8D32-675B6270E6F4}" type="slidenum">
              <a:rPr lang="en-US" altLang="en-US" smtClean="0"/>
              <a:pPr/>
              <a:t>22</a:t>
            </a:fld>
            <a:endParaRPr lang="en-US" altLang="en-US"/>
          </a:p>
        </p:txBody>
      </p:sp>
    </p:spTree>
    <p:extLst>
      <p:ext uri="{BB962C8B-B14F-4D97-AF65-F5344CB8AC3E}">
        <p14:creationId xmlns:p14="http://schemas.microsoft.com/office/powerpoint/2010/main" val="185892522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rotWithShape="1">
          <a:blip r:embed="rId2">
            <a:extLst>
              <a:ext uri="{28A0092B-C50C-407E-A947-70E740481C1C}">
                <a14:useLocalDpi xmlns:a14="http://schemas.microsoft.com/office/drawing/2010/main" val="0"/>
              </a:ext>
            </a:extLst>
          </a:blip>
          <a:srcRect b="3410"/>
          <a:stretch/>
        </p:blipFill>
        <p:spPr>
          <a:xfrm>
            <a:off x="459128" y="492252"/>
            <a:ext cx="8684871" cy="5572882"/>
          </a:xfrm>
          <a:prstGeom prst="rect">
            <a:avLst/>
          </a:prstGeom>
        </p:spPr>
      </p:pic>
      <p:sp>
        <p:nvSpPr>
          <p:cNvPr id="12290" name="Title 1"/>
          <p:cNvSpPr>
            <a:spLocks noGrp="1"/>
          </p:cNvSpPr>
          <p:nvPr>
            <p:ph type="ctrTitle"/>
          </p:nvPr>
        </p:nvSpPr>
        <p:spPr>
          <a:xfrm>
            <a:off x="583248" y="-2618515"/>
            <a:ext cx="7669212" cy="4300089"/>
          </a:xfrm>
        </p:spPr>
        <p:txBody>
          <a:bodyPr/>
          <a:lstStyle/>
          <a:p>
            <a:pPr>
              <a:spcBef>
                <a:spcPct val="50000"/>
              </a:spcBef>
            </a:pPr>
            <a:r>
              <a:rPr lang="en-US" altLang="en-US" dirty="0">
                <a:solidFill>
                  <a:schemeClr val="bg1"/>
                </a:solidFill>
                <a:latin typeface="Tahoma" pitchFamily="34" charset="0"/>
              </a:rPr>
              <a:t>Clinical Environment</a:t>
            </a:r>
          </a:p>
        </p:txBody>
      </p:sp>
    </p:spTree>
    <p:extLst>
      <p:ext uri="{BB962C8B-B14F-4D97-AF65-F5344CB8AC3E}">
        <p14:creationId xmlns:p14="http://schemas.microsoft.com/office/powerpoint/2010/main" val="181400682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Hospitalists</a:t>
            </a:r>
          </a:p>
        </p:txBody>
      </p:sp>
      <p:sp>
        <p:nvSpPr>
          <p:cNvPr id="3" name="Content Placeholder 2"/>
          <p:cNvSpPr>
            <a:spLocks noGrp="1"/>
          </p:cNvSpPr>
          <p:nvPr>
            <p:ph idx="1"/>
          </p:nvPr>
        </p:nvSpPr>
        <p:spPr/>
        <p:txBody>
          <a:bodyPr/>
          <a:lstStyle/>
          <a:p>
            <a:r>
              <a:rPr lang="en-US" dirty="0"/>
              <a:t>Our hospitalist medical care is available 24 hours a day, seven days a week</a:t>
            </a:r>
          </a:p>
          <a:p>
            <a:r>
              <a:rPr lang="en-US" dirty="0"/>
              <a:t>Our hospitalist physicians provide care to patients during their hospitalization and transfer care back to the patient’s primary care physician upon discharge or transfer to a skilled nursing facility</a:t>
            </a:r>
          </a:p>
          <a:p>
            <a:r>
              <a:rPr lang="en-US" dirty="0"/>
              <a:t>For more information, call 301-754-7991</a:t>
            </a:r>
          </a:p>
        </p:txBody>
      </p:sp>
      <p:sp>
        <p:nvSpPr>
          <p:cNvPr id="4" name="Slide Number Placeholder 3"/>
          <p:cNvSpPr>
            <a:spLocks noGrp="1"/>
          </p:cNvSpPr>
          <p:nvPr>
            <p:ph type="sldNum" sz="quarter" idx="10"/>
          </p:nvPr>
        </p:nvSpPr>
        <p:spPr/>
        <p:txBody>
          <a:bodyPr/>
          <a:lstStyle/>
          <a:p>
            <a:fld id="{ED8154CF-F12A-4225-8D32-675B6270E6F4}" type="slidenum">
              <a:rPr lang="en-US" altLang="en-US" smtClean="0"/>
              <a:pPr/>
              <a:t>24</a:t>
            </a:fld>
            <a:endParaRPr lang="en-US" altLang="en-US"/>
          </a:p>
        </p:txBody>
      </p:sp>
    </p:spTree>
    <p:extLst>
      <p:ext uri="{BB962C8B-B14F-4D97-AF65-F5344CB8AC3E}">
        <p14:creationId xmlns:p14="http://schemas.microsoft.com/office/powerpoint/2010/main" val="170744203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Electronic Medical Record (EMR)</a:t>
            </a:r>
          </a:p>
        </p:txBody>
      </p:sp>
      <p:sp>
        <p:nvSpPr>
          <p:cNvPr id="3" name="Content Placeholder 2"/>
          <p:cNvSpPr>
            <a:spLocks noGrp="1"/>
          </p:cNvSpPr>
          <p:nvPr>
            <p:ph idx="1"/>
          </p:nvPr>
        </p:nvSpPr>
        <p:spPr/>
        <p:txBody>
          <a:bodyPr/>
          <a:lstStyle/>
          <a:p>
            <a:r>
              <a:rPr lang="en-US" sz="2000" dirty="0"/>
              <a:t>Our integrated electronic medical record system uses EPIC.</a:t>
            </a:r>
          </a:p>
          <a:p>
            <a:r>
              <a:rPr lang="en-US" sz="2000" dirty="0"/>
              <a:t>The electronic medical record system allows our physicians to practice patient-focused, efficient, effective and safe patient care</a:t>
            </a:r>
          </a:p>
          <a:p>
            <a:r>
              <a:rPr lang="en-US" dirty="0"/>
              <a:t>The electronic medical record system consists of:</a:t>
            </a:r>
          </a:p>
          <a:p>
            <a:pPr lvl="1"/>
            <a:r>
              <a:rPr lang="en-US" sz="1600" dirty="0"/>
              <a:t>Computerized physician/provider order entry (CPOE)</a:t>
            </a:r>
          </a:p>
          <a:p>
            <a:pPr lvl="1"/>
            <a:r>
              <a:rPr lang="en-US" sz="1600" dirty="0"/>
              <a:t>EKG and cardio images</a:t>
            </a:r>
          </a:p>
          <a:p>
            <a:pPr lvl="1"/>
            <a:r>
              <a:rPr lang="en-US" sz="1600" dirty="0"/>
              <a:t>Dragon medical transcription</a:t>
            </a:r>
          </a:p>
          <a:p>
            <a:pPr lvl="1"/>
            <a:r>
              <a:rPr lang="en-US" sz="1600" dirty="0"/>
              <a:t>Radiology/PACS</a:t>
            </a:r>
          </a:p>
          <a:p>
            <a:pPr lvl="1"/>
            <a:r>
              <a:rPr lang="en-US" sz="1600" dirty="0"/>
              <a:t>Fetal monitoring </a:t>
            </a:r>
          </a:p>
          <a:p>
            <a:pPr lvl="1"/>
            <a:r>
              <a:rPr lang="en-US" sz="1600" dirty="0"/>
              <a:t>Remote access via a secure, easy-to-install download called </a:t>
            </a:r>
            <a:r>
              <a:rPr lang="en-US" sz="1600" dirty="0" err="1"/>
              <a:t>MyAccess</a:t>
            </a:r>
            <a:endParaRPr lang="en-US" sz="1600" dirty="0"/>
          </a:p>
          <a:p>
            <a:r>
              <a:rPr lang="en-US" sz="2000" dirty="0"/>
              <a:t>For additional assistance and education </a:t>
            </a:r>
            <a:r>
              <a:rPr lang="en-US" sz="2000" b="1" dirty="0"/>
              <a:t>contact a physician coach at 301-754-8938</a:t>
            </a:r>
            <a:endParaRPr lang="en-US" sz="2000" dirty="0"/>
          </a:p>
        </p:txBody>
      </p:sp>
      <p:sp>
        <p:nvSpPr>
          <p:cNvPr id="4" name="Slide Number Placeholder 3"/>
          <p:cNvSpPr>
            <a:spLocks noGrp="1"/>
          </p:cNvSpPr>
          <p:nvPr>
            <p:ph type="sldNum" sz="quarter" idx="10"/>
          </p:nvPr>
        </p:nvSpPr>
        <p:spPr/>
        <p:txBody>
          <a:bodyPr/>
          <a:lstStyle/>
          <a:p>
            <a:fld id="{ED8154CF-F12A-4225-8D32-675B6270E6F4}" type="slidenum">
              <a:rPr lang="en-US" altLang="en-US" smtClean="0"/>
              <a:pPr/>
              <a:t>25</a:t>
            </a:fld>
            <a:endParaRPr lang="en-US" altLang="en-US"/>
          </a:p>
        </p:txBody>
      </p:sp>
    </p:spTree>
    <p:extLst>
      <p:ext uri="{BB962C8B-B14F-4D97-AF65-F5344CB8AC3E}">
        <p14:creationId xmlns:p14="http://schemas.microsoft.com/office/powerpoint/2010/main" val="119485327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HealthStream</a:t>
            </a:r>
            <a:endParaRPr lang="en-US" dirty="0"/>
          </a:p>
        </p:txBody>
      </p:sp>
      <p:sp>
        <p:nvSpPr>
          <p:cNvPr id="3" name="Content Placeholder 2"/>
          <p:cNvSpPr>
            <a:spLocks noGrp="1"/>
          </p:cNvSpPr>
          <p:nvPr>
            <p:ph idx="1"/>
          </p:nvPr>
        </p:nvSpPr>
        <p:spPr/>
        <p:txBody>
          <a:bodyPr/>
          <a:lstStyle/>
          <a:p>
            <a:pPr marL="0" indent="0" algn="ctr">
              <a:buNone/>
            </a:pPr>
            <a:r>
              <a:rPr lang="en-US" sz="2000" b="1" dirty="0" err="1"/>
              <a:t>HealthStream</a:t>
            </a:r>
            <a:r>
              <a:rPr lang="en-US" sz="2000" b="1" dirty="0"/>
              <a:t> Access:</a:t>
            </a:r>
          </a:p>
          <a:p>
            <a:pPr marL="0" indent="0" algn="ctr">
              <a:buNone/>
            </a:pPr>
            <a:r>
              <a:rPr lang="en-US" sz="2000" b="1" dirty="0"/>
              <a:t>Medical Staff members now have access to </a:t>
            </a:r>
            <a:r>
              <a:rPr lang="en-US" sz="2000" b="1" dirty="0" err="1"/>
              <a:t>HealthStream</a:t>
            </a:r>
            <a:r>
              <a:rPr lang="en-US" sz="2000" b="1" dirty="0"/>
              <a:t>, our online education system. </a:t>
            </a:r>
          </a:p>
          <a:p>
            <a:pPr marL="0" indent="0">
              <a:buNone/>
            </a:pPr>
            <a:endParaRPr lang="en-US" sz="2000" dirty="0"/>
          </a:p>
          <a:p>
            <a:pPr marL="0" indent="0">
              <a:buNone/>
            </a:pPr>
            <a:r>
              <a:rPr lang="en-US" sz="2000" dirty="0"/>
              <a:t>Members can access </a:t>
            </a:r>
            <a:r>
              <a:rPr lang="en-US" sz="2000" dirty="0" err="1"/>
              <a:t>HealthStream</a:t>
            </a:r>
            <a:r>
              <a:rPr lang="en-US" sz="2000" dirty="0"/>
              <a:t> via 1) the </a:t>
            </a:r>
            <a:r>
              <a:rPr lang="en-US" sz="2000" dirty="0" err="1"/>
              <a:t>HealthStream</a:t>
            </a:r>
            <a:r>
              <a:rPr lang="en-US" sz="2000" dirty="0"/>
              <a:t> link on our "For Physicians" page on our public website, 2) the HCH MD Resources icon on the desktop, and 3) the MD Resources link on the Physician Portal homepage. On the Physician Resources Website, click the Physician Resources link top left and then the blue </a:t>
            </a:r>
            <a:r>
              <a:rPr lang="en-US" sz="2000" dirty="0" err="1"/>
              <a:t>HealthStream</a:t>
            </a:r>
            <a:r>
              <a:rPr lang="en-US" sz="2000" dirty="0"/>
              <a:t> link. Your username and password are the same, "HCH" followed by your (3-, 4- or 5-digit) doctor number (e.g., HCH12345). Please refer to this job aid for details.</a:t>
            </a:r>
          </a:p>
          <a:p>
            <a:pPr marL="0" indent="0">
              <a:buNone/>
            </a:pPr>
            <a:r>
              <a:rPr lang="en-US" sz="2000" dirty="0"/>
              <a:t>If you have further questions, please contact the Medical Staff Office at 301-754-7230</a:t>
            </a:r>
          </a:p>
          <a:p>
            <a:pPr marL="0" indent="0">
              <a:buNone/>
            </a:pPr>
            <a:endParaRPr lang="en-US" sz="2000" dirty="0"/>
          </a:p>
        </p:txBody>
      </p:sp>
      <p:sp>
        <p:nvSpPr>
          <p:cNvPr id="4" name="Slide Number Placeholder 3"/>
          <p:cNvSpPr>
            <a:spLocks noGrp="1"/>
          </p:cNvSpPr>
          <p:nvPr>
            <p:ph type="sldNum" sz="quarter" idx="10"/>
          </p:nvPr>
        </p:nvSpPr>
        <p:spPr/>
        <p:txBody>
          <a:bodyPr/>
          <a:lstStyle/>
          <a:p>
            <a:fld id="{ED8154CF-F12A-4225-8D32-675B6270E6F4}" type="slidenum">
              <a:rPr lang="en-US" altLang="en-US" smtClean="0"/>
              <a:pPr/>
              <a:t>26</a:t>
            </a:fld>
            <a:endParaRPr lang="en-US" altLang="en-US"/>
          </a:p>
        </p:txBody>
      </p:sp>
    </p:spTree>
    <p:extLst>
      <p:ext uri="{BB962C8B-B14F-4D97-AF65-F5344CB8AC3E}">
        <p14:creationId xmlns:p14="http://schemas.microsoft.com/office/powerpoint/2010/main" val="117582594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PolicyTech</a:t>
            </a:r>
          </a:p>
        </p:txBody>
      </p:sp>
      <p:sp>
        <p:nvSpPr>
          <p:cNvPr id="3" name="Content Placeholder 2"/>
          <p:cNvSpPr>
            <a:spLocks noGrp="1"/>
          </p:cNvSpPr>
          <p:nvPr>
            <p:ph idx="1"/>
          </p:nvPr>
        </p:nvSpPr>
        <p:spPr/>
        <p:txBody>
          <a:bodyPr/>
          <a:lstStyle/>
          <a:p>
            <a:pPr marL="0" indent="0">
              <a:buNone/>
            </a:pPr>
            <a:r>
              <a:rPr lang="en-US" sz="2000" b="1" u="sng" dirty="0"/>
              <a:t>How do I get to Policy Tech?</a:t>
            </a:r>
            <a:endParaRPr lang="en-US" sz="2000" dirty="0"/>
          </a:p>
          <a:p>
            <a:r>
              <a:rPr lang="en-US" sz="2000" dirty="0"/>
              <a:t>You can access Policy Tech through the Hospital's Intranet (</a:t>
            </a:r>
            <a:r>
              <a:rPr lang="en-US" sz="2000" dirty="0" err="1"/>
              <a:t>HCnet</a:t>
            </a:r>
            <a:r>
              <a:rPr lang="en-US" sz="2000" dirty="0"/>
              <a:t>) under "Policies"</a:t>
            </a:r>
          </a:p>
          <a:p>
            <a:r>
              <a:rPr lang="en-US" sz="2000" dirty="0"/>
              <a:t>Click here (or type into your internet search bar) to be taken directly to the site:</a:t>
            </a:r>
          </a:p>
          <a:p>
            <a:pPr marL="0" indent="0">
              <a:buNone/>
            </a:pPr>
            <a:r>
              <a:rPr lang="fr-FR" sz="2000" u="sng" dirty="0">
                <a:hlinkClick r:id="rId2"/>
              </a:rPr>
              <a:t>http://holycrosshealth.policy tech.com</a:t>
            </a:r>
            <a:endParaRPr lang="en-US" sz="2000" dirty="0"/>
          </a:p>
          <a:p>
            <a:r>
              <a:rPr lang="en-US" sz="2000" dirty="0"/>
              <a:t>Staff (including Medical Staff with a Hospital employee number) should use their employee ID number as both their username and password.  Medical staff  (except as noted above) should use their doctor number as both their username and password.</a:t>
            </a:r>
          </a:p>
          <a:p>
            <a:r>
              <a:rPr lang="en-US" sz="2000" dirty="0"/>
              <a:t>If you have difficulty logging in, please contact Coordinator, Policy and Procedures at extension 2-7424.</a:t>
            </a:r>
          </a:p>
          <a:p>
            <a:pPr marL="0" indent="0">
              <a:buNone/>
            </a:pPr>
            <a:endParaRPr lang="en-US" sz="2000" dirty="0"/>
          </a:p>
        </p:txBody>
      </p:sp>
      <p:sp>
        <p:nvSpPr>
          <p:cNvPr id="4" name="Slide Number Placeholder 3"/>
          <p:cNvSpPr>
            <a:spLocks noGrp="1"/>
          </p:cNvSpPr>
          <p:nvPr>
            <p:ph type="sldNum" sz="quarter" idx="10"/>
          </p:nvPr>
        </p:nvSpPr>
        <p:spPr/>
        <p:txBody>
          <a:bodyPr/>
          <a:lstStyle/>
          <a:p>
            <a:fld id="{ED8154CF-F12A-4225-8D32-675B6270E6F4}" type="slidenum">
              <a:rPr lang="en-US" altLang="en-US" smtClean="0"/>
              <a:pPr/>
              <a:t>27</a:t>
            </a:fld>
            <a:endParaRPr lang="en-US" altLang="en-US"/>
          </a:p>
        </p:txBody>
      </p:sp>
    </p:spTree>
    <p:extLst>
      <p:ext uri="{BB962C8B-B14F-4D97-AF65-F5344CB8AC3E}">
        <p14:creationId xmlns:p14="http://schemas.microsoft.com/office/powerpoint/2010/main" val="300094256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Core Measures</a:t>
            </a:r>
            <a:br>
              <a:rPr lang="en-US" dirty="0"/>
            </a:br>
            <a:endParaRPr lang="en-US" dirty="0"/>
          </a:p>
        </p:txBody>
      </p:sp>
      <p:sp>
        <p:nvSpPr>
          <p:cNvPr id="3" name="Content Placeholder 2"/>
          <p:cNvSpPr>
            <a:spLocks noGrp="1"/>
          </p:cNvSpPr>
          <p:nvPr>
            <p:ph idx="1"/>
          </p:nvPr>
        </p:nvSpPr>
        <p:spPr/>
        <p:txBody>
          <a:bodyPr/>
          <a:lstStyle/>
          <a:p>
            <a:pPr marL="0" indent="0">
              <a:buNone/>
            </a:pPr>
            <a:r>
              <a:rPr lang="en-US" sz="2000" dirty="0"/>
              <a:t>Holy Cross Hospital collects and sends data to The Joint Commission on five core measures. The core measures are also part of a Trinity Health quality scorecard that is distributed to all of the system hospitals. As a member of our medical staff, your participation is crucial in achieving and sustaining high scores. The core measures are:</a:t>
            </a:r>
          </a:p>
          <a:p>
            <a:r>
              <a:rPr lang="en-US" sz="2000" dirty="0"/>
              <a:t>Heart failure</a:t>
            </a:r>
          </a:p>
          <a:p>
            <a:r>
              <a:rPr lang="en-US" sz="2000" dirty="0"/>
              <a:t>Community acquired pneumonia</a:t>
            </a:r>
          </a:p>
          <a:p>
            <a:r>
              <a:rPr lang="en-US" sz="2000" dirty="0"/>
              <a:t>Acute myocardial infarction</a:t>
            </a:r>
          </a:p>
          <a:p>
            <a:r>
              <a:rPr lang="en-US" sz="2000" dirty="0"/>
              <a:t>Surgical Care Improvement Project</a:t>
            </a:r>
          </a:p>
          <a:p>
            <a:r>
              <a:rPr lang="en-US" sz="2000" dirty="0"/>
              <a:t>Hospital Outpatient Program</a:t>
            </a:r>
          </a:p>
          <a:p>
            <a:pPr lvl="1"/>
            <a:r>
              <a:rPr lang="en-US" sz="1600" dirty="0"/>
              <a:t>AMI/Chest pain</a:t>
            </a:r>
          </a:p>
          <a:p>
            <a:pPr lvl="1"/>
            <a:r>
              <a:rPr lang="en-US" sz="1600" dirty="0"/>
              <a:t>Surgery</a:t>
            </a:r>
          </a:p>
          <a:p>
            <a:endParaRPr lang="en-US" sz="2000" dirty="0"/>
          </a:p>
        </p:txBody>
      </p:sp>
      <p:sp>
        <p:nvSpPr>
          <p:cNvPr id="4" name="Slide Number Placeholder 3"/>
          <p:cNvSpPr>
            <a:spLocks noGrp="1"/>
          </p:cNvSpPr>
          <p:nvPr>
            <p:ph type="sldNum" sz="quarter" idx="10"/>
          </p:nvPr>
        </p:nvSpPr>
        <p:spPr/>
        <p:txBody>
          <a:bodyPr/>
          <a:lstStyle/>
          <a:p>
            <a:fld id="{ED8154CF-F12A-4225-8D32-675B6270E6F4}" type="slidenum">
              <a:rPr lang="en-US" altLang="en-US" smtClean="0"/>
              <a:pPr/>
              <a:t>28</a:t>
            </a:fld>
            <a:endParaRPr lang="en-US" altLang="en-US"/>
          </a:p>
        </p:txBody>
      </p:sp>
    </p:spTree>
    <p:extLst>
      <p:ext uri="{BB962C8B-B14F-4D97-AF65-F5344CB8AC3E}">
        <p14:creationId xmlns:p14="http://schemas.microsoft.com/office/powerpoint/2010/main" val="257459689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Case Management</a:t>
            </a:r>
          </a:p>
        </p:txBody>
      </p:sp>
      <p:sp>
        <p:nvSpPr>
          <p:cNvPr id="3" name="Content Placeholder 2"/>
          <p:cNvSpPr>
            <a:spLocks noGrp="1"/>
          </p:cNvSpPr>
          <p:nvPr>
            <p:ph idx="1"/>
          </p:nvPr>
        </p:nvSpPr>
        <p:spPr/>
        <p:txBody>
          <a:bodyPr/>
          <a:lstStyle/>
          <a:p>
            <a:pPr marL="0" indent="0">
              <a:buNone/>
            </a:pPr>
            <a:r>
              <a:rPr lang="en-US" sz="2000" dirty="0"/>
              <a:t>Team of RN case managers, licensed social workers, utilization review manager and full-time physician advisor</a:t>
            </a:r>
          </a:p>
          <a:p>
            <a:pPr lvl="1"/>
            <a:r>
              <a:rPr lang="en-US" sz="1600" dirty="0"/>
              <a:t>Coordinates patient care and facilitates discharge planning/interface with families and outside facilities</a:t>
            </a:r>
          </a:p>
          <a:p>
            <a:pPr lvl="1"/>
            <a:r>
              <a:rPr lang="en-US" sz="1600" dirty="0"/>
              <a:t>Helps determine appropriate level of care via utilization review</a:t>
            </a:r>
          </a:p>
          <a:p>
            <a:pPr lvl="2"/>
            <a:r>
              <a:rPr lang="en-US" sz="1400" dirty="0"/>
              <a:t>Inpatient vs. observation or ambulatory surgery</a:t>
            </a:r>
          </a:p>
          <a:p>
            <a:pPr lvl="2"/>
            <a:r>
              <a:rPr lang="en-US" sz="1400" dirty="0"/>
              <a:t>Telemetry unit vs. medical/surgical unit</a:t>
            </a:r>
          </a:p>
          <a:p>
            <a:pPr lvl="1"/>
            <a:r>
              <a:rPr lang="en-US" sz="1600" dirty="0"/>
              <a:t>Assists with documentation clarification via Clinical Documentation Specialists (CDSs) </a:t>
            </a:r>
          </a:p>
          <a:p>
            <a:pPr lvl="2"/>
            <a:r>
              <a:rPr lang="en-US" sz="1400" dirty="0"/>
              <a:t>Physician queries in electronic medical record</a:t>
            </a:r>
          </a:p>
          <a:p>
            <a:pPr lvl="1"/>
            <a:r>
              <a:rPr lang="en-US" sz="1600" dirty="0"/>
              <a:t>Available 365 days a year at 301-754-7470; through page operator after hours</a:t>
            </a:r>
          </a:p>
        </p:txBody>
      </p:sp>
      <p:sp>
        <p:nvSpPr>
          <p:cNvPr id="4" name="Slide Number Placeholder 3"/>
          <p:cNvSpPr>
            <a:spLocks noGrp="1"/>
          </p:cNvSpPr>
          <p:nvPr>
            <p:ph type="sldNum" sz="quarter" idx="10"/>
          </p:nvPr>
        </p:nvSpPr>
        <p:spPr/>
        <p:txBody>
          <a:bodyPr/>
          <a:lstStyle/>
          <a:p>
            <a:fld id="{ED8154CF-F12A-4225-8D32-675B6270E6F4}" type="slidenum">
              <a:rPr lang="en-US" altLang="en-US" smtClean="0"/>
              <a:pPr/>
              <a:t>29</a:t>
            </a:fld>
            <a:endParaRPr lang="en-US" altLang="en-US"/>
          </a:p>
        </p:txBody>
      </p:sp>
    </p:spTree>
    <p:extLst>
      <p:ext uri="{BB962C8B-B14F-4D97-AF65-F5344CB8AC3E}">
        <p14:creationId xmlns:p14="http://schemas.microsoft.com/office/powerpoint/2010/main" val="79383241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rotWithShape="1">
          <a:blip r:embed="rId2">
            <a:extLst>
              <a:ext uri="{28A0092B-C50C-407E-A947-70E740481C1C}">
                <a14:useLocalDpi xmlns:a14="http://schemas.microsoft.com/office/drawing/2010/main" val="0"/>
              </a:ext>
            </a:extLst>
          </a:blip>
          <a:srcRect b="3410"/>
          <a:stretch/>
        </p:blipFill>
        <p:spPr>
          <a:xfrm>
            <a:off x="459128" y="492252"/>
            <a:ext cx="8684871" cy="5572882"/>
          </a:xfrm>
          <a:prstGeom prst="rect">
            <a:avLst/>
          </a:prstGeom>
        </p:spPr>
      </p:pic>
      <p:sp>
        <p:nvSpPr>
          <p:cNvPr id="12290" name="Title 1"/>
          <p:cNvSpPr>
            <a:spLocks noGrp="1"/>
          </p:cNvSpPr>
          <p:nvPr>
            <p:ph type="ctrTitle"/>
          </p:nvPr>
        </p:nvSpPr>
        <p:spPr>
          <a:xfrm>
            <a:off x="583248" y="-2481355"/>
            <a:ext cx="7669212" cy="4300089"/>
          </a:xfrm>
        </p:spPr>
        <p:txBody>
          <a:bodyPr/>
          <a:lstStyle/>
          <a:p>
            <a:r>
              <a:rPr lang="en-US" altLang="en-US" dirty="0">
                <a:solidFill>
                  <a:schemeClr val="bg1"/>
                </a:solidFill>
                <a:latin typeface="Tahoma" pitchFamily="34" charset="0"/>
              </a:rPr>
              <a:t>Introduction to </a:t>
            </a:r>
            <a:br>
              <a:rPr lang="en-US" altLang="en-US" dirty="0">
                <a:solidFill>
                  <a:schemeClr val="bg1"/>
                </a:solidFill>
                <a:latin typeface="Tahoma" pitchFamily="34" charset="0"/>
              </a:rPr>
            </a:br>
            <a:r>
              <a:rPr lang="en-US" altLang="en-US" dirty="0">
                <a:solidFill>
                  <a:schemeClr val="bg1"/>
                </a:solidFill>
                <a:latin typeface="Tahoma" pitchFamily="34" charset="0"/>
              </a:rPr>
              <a:t>Holy Cross Hospital</a:t>
            </a:r>
            <a:endParaRPr lang="en-US" altLang="en-US" dirty="0">
              <a:latin typeface="Tahoma" pitchFamily="34" charset="0"/>
              <a:cs typeface="Tahoma" pitchFamily="34" charset="0"/>
            </a:endParaRPr>
          </a:p>
        </p:txBody>
      </p:sp>
    </p:spTree>
    <p:extLst>
      <p:ext uri="{BB962C8B-B14F-4D97-AF65-F5344CB8AC3E}">
        <p14:creationId xmlns:p14="http://schemas.microsoft.com/office/powerpoint/2010/main" val="219944531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Quality and Care Management</a:t>
            </a:r>
            <a:br>
              <a:rPr lang="en-US" dirty="0"/>
            </a:br>
            <a:endParaRPr lang="en-US" dirty="0"/>
          </a:p>
        </p:txBody>
      </p:sp>
      <p:sp>
        <p:nvSpPr>
          <p:cNvPr id="3" name="Content Placeholder 2"/>
          <p:cNvSpPr>
            <a:spLocks noGrp="1"/>
          </p:cNvSpPr>
          <p:nvPr>
            <p:ph idx="1"/>
          </p:nvPr>
        </p:nvSpPr>
        <p:spPr/>
        <p:txBody>
          <a:bodyPr/>
          <a:lstStyle/>
          <a:p>
            <a:r>
              <a:rPr lang="en-US" dirty="0"/>
              <a:t>Plan for our initiatives related to meeting our operating plan targets for length of stay, red hours and reduction of emergency department boarders.</a:t>
            </a:r>
          </a:p>
          <a:p>
            <a:endParaRPr lang="en-US" dirty="0"/>
          </a:p>
          <a:p>
            <a:r>
              <a:rPr lang="en-US" dirty="0"/>
              <a:t>Potentially preventable complications and re-admits within 30 days.</a:t>
            </a:r>
          </a:p>
          <a:p>
            <a:endParaRPr lang="en-US" dirty="0"/>
          </a:p>
        </p:txBody>
      </p:sp>
      <p:sp>
        <p:nvSpPr>
          <p:cNvPr id="4" name="Slide Number Placeholder 3"/>
          <p:cNvSpPr>
            <a:spLocks noGrp="1"/>
          </p:cNvSpPr>
          <p:nvPr>
            <p:ph type="sldNum" sz="quarter" idx="10"/>
          </p:nvPr>
        </p:nvSpPr>
        <p:spPr/>
        <p:txBody>
          <a:bodyPr/>
          <a:lstStyle/>
          <a:p>
            <a:fld id="{ED8154CF-F12A-4225-8D32-675B6270E6F4}" type="slidenum">
              <a:rPr lang="en-US" altLang="en-US" smtClean="0"/>
              <a:pPr/>
              <a:t>30</a:t>
            </a:fld>
            <a:endParaRPr lang="en-US" altLang="en-US"/>
          </a:p>
        </p:txBody>
      </p:sp>
    </p:spTree>
    <p:extLst>
      <p:ext uri="{BB962C8B-B14F-4D97-AF65-F5344CB8AC3E}">
        <p14:creationId xmlns:p14="http://schemas.microsoft.com/office/powerpoint/2010/main" val="263594022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Clinical Quality Initiatives</a:t>
            </a:r>
            <a:br>
              <a:rPr lang="en-US" dirty="0"/>
            </a:br>
            <a:endParaRPr lang="en-US" dirty="0"/>
          </a:p>
        </p:txBody>
      </p:sp>
      <p:sp>
        <p:nvSpPr>
          <p:cNvPr id="3" name="Content Placeholder 2"/>
          <p:cNvSpPr>
            <a:spLocks noGrp="1"/>
          </p:cNvSpPr>
          <p:nvPr>
            <p:ph idx="1"/>
          </p:nvPr>
        </p:nvSpPr>
        <p:spPr/>
        <p:txBody>
          <a:bodyPr/>
          <a:lstStyle/>
          <a:p>
            <a:r>
              <a:rPr lang="en-US" sz="2000" dirty="0"/>
              <a:t>National Hospital Quality (Core) Measures</a:t>
            </a:r>
          </a:p>
          <a:p>
            <a:pPr lvl="1"/>
            <a:r>
              <a:rPr lang="en-US" sz="1600" dirty="0"/>
              <a:t>Community acquired pneumonia, acute MI, CHF</a:t>
            </a:r>
          </a:p>
          <a:p>
            <a:pPr lvl="1"/>
            <a:r>
              <a:rPr lang="en-US" sz="1600" dirty="0"/>
              <a:t>SCIP (Surgical Care Improvement Project)</a:t>
            </a:r>
          </a:p>
          <a:p>
            <a:pPr lvl="2"/>
            <a:r>
              <a:rPr lang="en-US" sz="1400" dirty="0"/>
              <a:t>Concurrent reviewers ensure hospital compliance and may contact you to capture needed documentation</a:t>
            </a:r>
          </a:p>
          <a:p>
            <a:r>
              <a:rPr lang="en-US" sz="2000" dirty="0"/>
              <a:t>Potentially Preventable Complications (PPCs)</a:t>
            </a:r>
          </a:p>
          <a:p>
            <a:pPr lvl="1"/>
            <a:r>
              <a:rPr lang="en-US" sz="1600" dirty="0"/>
              <a:t>49 conditions in the state of Maryland</a:t>
            </a:r>
          </a:p>
          <a:p>
            <a:pPr lvl="2"/>
            <a:r>
              <a:rPr lang="en-US" sz="1400" dirty="0"/>
              <a:t>Maryland’s adaptation of “never events”</a:t>
            </a:r>
          </a:p>
          <a:p>
            <a:pPr lvl="1"/>
            <a:r>
              <a:rPr lang="en-US" sz="1600" dirty="0"/>
              <a:t>Global and diagnosis-specific exclusions exist</a:t>
            </a:r>
          </a:p>
          <a:p>
            <a:pPr lvl="2"/>
            <a:r>
              <a:rPr lang="en-US" sz="1400" dirty="0"/>
              <a:t>Requires thorough documentation of all diagnoses and co-morbid conditions and indication of whether or not conditions were present at the time of patient’s admission</a:t>
            </a:r>
          </a:p>
          <a:p>
            <a:r>
              <a:rPr lang="en-US" sz="2000" dirty="0"/>
              <a:t>Potentially Preventable Readmissions (PPRs)</a:t>
            </a:r>
          </a:p>
          <a:p>
            <a:pPr lvl="1"/>
            <a:r>
              <a:rPr lang="en-US" sz="1600" dirty="0"/>
              <a:t>Program to begin in Maryland July 2010</a:t>
            </a:r>
          </a:p>
          <a:p>
            <a:endParaRPr lang="en-US" sz="2000" dirty="0"/>
          </a:p>
        </p:txBody>
      </p:sp>
      <p:sp>
        <p:nvSpPr>
          <p:cNvPr id="4" name="Slide Number Placeholder 3"/>
          <p:cNvSpPr>
            <a:spLocks noGrp="1"/>
          </p:cNvSpPr>
          <p:nvPr>
            <p:ph type="sldNum" sz="quarter" idx="10"/>
          </p:nvPr>
        </p:nvSpPr>
        <p:spPr/>
        <p:txBody>
          <a:bodyPr/>
          <a:lstStyle/>
          <a:p>
            <a:fld id="{ED8154CF-F12A-4225-8D32-675B6270E6F4}" type="slidenum">
              <a:rPr lang="en-US" altLang="en-US" smtClean="0"/>
              <a:pPr/>
              <a:t>31</a:t>
            </a:fld>
            <a:endParaRPr lang="en-US" altLang="en-US"/>
          </a:p>
        </p:txBody>
      </p:sp>
    </p:spTree>
    <p:extLst>
      <p:ext uri="{BB962C8B-B14F-4D97-AF65-F5344CB8AC3E}">
        <p14:creationId xmlns:p14="http://schemas.microsoft.com/office/powerpoint/2010/main" val="410843837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Performance Improvement</a:t>
            </a:r>
          </a:p>
        </p:txBody>
      </p:sp>
      <p:sp>
        <p:nvSpPr>
          <p:cNvPr id="3" name="Content Placeholder 2"/>
          <p:cNvSpPr>
            <a:spLocks noGrp="1"/>
          </p:cNvSpPr>
          <p:nvPr>
            <p:ph idx="1"/>
          </p:nvPr>
        </p:nvSpPr>
        <p:spPr/>
        <p:txBody>
          <a:bodyPr/>
          <a:lstStyle/>
          <a:p>
            <a:pPr>
              <a:spcAft>
                <a:spcPts val="600"/>
              </a:spcAft>
            </a:pPr>
            <a:r>
              <a:rPr lang="en-US" sz="1400" dirty="0"/>
              <a:t>Performance Improvement is a continuous and ongoing effort to achieve measurable improvements in efficiency, effectiveness, performance, accountability, and outcomes.    </a:t>
            </a:r>
          </a:p>
          <a:p>
            <a:pPr>
              <a:spcAft>
                <a:spcPts val="600"/>
              </a:spcAft>
            </a:pPr>
            <a:r>
              <a:rPr lang="en-US" sz="1400" dirty="0"/>
              <a:t>At Holy Cross Health, existing clinical and operational processes are evaluated on an ongoing basis, for both stability and opportunity for improvement, using established methods for process examination and improvement.  Priorities for improvement are established by the leadership on an annual basis, outlined in the Quality and Patient Safety Work Plan and supported by appropriately allocated resources</a:t>
            </a:r>
          </a:p>
          <a:p>
            <a:pPr>
              <a:spcAft>
                <a:spcPts val="600"/>
              </a:spcAft>
            </a:pPr>
            <a:r>
              <a:rPr lang="en-US" sz="1400" dirty="0"/>
              <a:t>Holy Cross Health selects and monitors data on important indicators of performance.  These indicators are focused on measuring outcomes, or processes that are closely linked to outcomes.  Data is collected from patient records and administrative data systems, systematically aggregated and analyzed on an ongoing basis.</a:t>
            </a:r>
          </a:p>
          <a:p>
            <a:pPr>
              <a:spcAft>
                <a:spcPts val="600"/>
              </a:spcAft>
            </a:pPr>
            <a:r>
              <a:rPr lang="en-US" sz="1400" dirty="0"/>
              <a:t>Information from data analysis is used to target efforts that will improve the organization’s performance.  Performance Improvement teams utilize a DMAIC  methodology that guides staff to clearly define a problem, measure and analyze data, focus improvements, measure effectiveness and control the resulting process changes.</a:t>
            </a:r>
          </a:p>
          <a:p>
            <a:pPr>
              <a:spcAft>
                <a:spcPts val="600"/>
              </a:spcAft>
            </a:pPr>
            <a:r>
              <a:rPr lang="en-US" sz="1400" dirty="0"/>
              <a:t>Performance data, as well as actions and results of performance improvement activities, are routinely shared in a format and at a level of detail that permits understanding and action by the Board of Directors, senior clinical and administrative leaders and with providers and staff. </a:t>
            </a:r>
          </a:p>
          <a:p>
            <a:pPr>
              <a:spcAft>
                <a:spcPts val="600"/>
              </a:spcAft>
            </a:pPr>
            <a:endParaRPr lang="en-US" sz="1400" dirty="0"/>
          </a:p>
        </p:txBody>
      </p:sp>
      <p:sp>
        <p:nvSpPr>
          <p:cNvPr id="4" name="Slide Number Placeholder 3"/>
          <p:cNvSpPr>
            <a:spLocks noGrp="1"/>
          </p:cNvSpPr>
          <p:nvPr>
            <p:ph type="sldNum" sz="quarter" idx="10"/>
          </p:nvPr>
        </p:nvSpPr>
        <p:spPr/>
        <p:txBody>
          <a:bodyPr/>
          <a:lstStyle/>
          <a:p>
            <a:fld id="{ED8154CF-F12A-4225-8D32-675B6270E6F4}" type="slidenum">
              <a:rPr lang="en-US" altLang="en-US" smtClean="0"/>
              <a:pPr/>
              <a:t>32</a:t>
            </a:fld>
            <a:endParaRPr lang="en-US" altLang="en-US"/>
          </a:p>
        </p:txBody>
      </p:sp>
    </p:spTree>
    <p:extLst>
      <p:ext uri="{BB962C8B-B14F-4D97-AF65-F5344CB8AC3E}">
        <p14:creationId xmlns:p14="http://schemas.microsoft.com/office/powerpoint/2010/main" val="113576634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Peer Review</a:t>
            </a:r>
          </a:p>
        </p:txBody>
      </p:sp>
      <p:sp>
        <p:nvSpPr>
          <p:cNvPr id="3" name="Content Placeholder 2"/>
          <p:cNvSpPr>
            <a:spLocks noGrp="1"/>
          </p:cNvSpPr>
          <p:nvPr>
            <p:ph idx="1"/>
          </p:nvPr>
        </p:nvSpPr>
        <p:spPr>
          <a:xfrm>
            <a:off x="786062" y="4930140"/>
            <a:ext cx="7900737" cy="849613"/>
          </a:xfrm>
        </p:spPr>
        <p:txBody>
          <a:bodyPr/>
          <a:lstStyle/>
          <a:p>
            <a:pPr marL="0" indent="0" algn="ctr">
              <a:buNone/>
            </a:pPr>
            <a:r>
              <a:rPr lang="en-US" sz="1800" dirty="0"/>
              <a:t>See Holy Cross Hospital Medical Staff Performance Assessment Plan located in your Physician Orientation Packet. For additional info, please call the Performance Improvement Team or contact your Department Chair.</a:t>
            </a:r>
          </a:p>
          <a:p>
            <a:pPr marL="0" indent="0" algn="ctr">
              <a:buNone/>
            </a:pPr>
            <a:endParaRPr lang="en-US" sz="1800" dirty="0"/>
          </a:p>
        </p:txBody>
      </p:sp>
      <p:sp>
        <p:nvSpPr>
          <p:cNvPr id="4" name="Slide Number Placeholder 3"/>
          <p:cNvSpPr>
            <a:spLocks noGrp="1"/>
          </p:cNvSpPr>
          <p:nvPr>
            <p:ph type="sldNum" sz="quarter" idx="10"/>
          </p:nvPr>
        </p:nvSpPr>
        <p:spPr/>
        <p:txBody>
          <a:bodyPr/>
          <a:lstStyle/>
          <a:p>
            <a:fld id="{ED8154CF-F12A-4225-8D32-675B6270E6F4}" type="slidenum">
              <a:rPr lang="en-US" altLang="en-US" smtClean="0"/>
              <a:pPr/>
              <a:t>33</a:t>
            </a:fld>
            <a:endParaRPr lang="en-US" altLang="en-US"/>
          </a:p>
        </p:txBody>
      </p:sp>
      <p:pic>
        <p:nvPicPr>
          <p:cNvPr id="5"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38200" y="1348740"/>
            <a:ext cx="7772400" cy="3429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747427495"/>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Behavioral Health Services</a:t>
            </a:r>
          </a:p>
        </p:txBody>
      </p:sp>
      <p:sp>
        <p:nvSpPr>
          <p:cNvPr id="3" name="Content Placeholder 2"/>
          <p:cNvSpPr>
            <a:spLocks noGrp="1"/>
          </p:cNvSpPr>
          <p:nvPr>
            <p:ph idx="1"/>
          </p:nvPr>
        </p:nvSpPr>
        <p:spPr/>
        <p:txBody>
          <a:bodyPr/>
          <a:lstStyle/>
          <a:p>
            <a:pPr marL="0" indent="0">
              <a:buNone/>
            </a:pPr>
            <a:r>
              <a:rPr lang="en-US" sz="1600" b="1" dirty="0"/>
              <a:t>Service Provided Only to Emergency Center and Inpatient Units</a:t>
            </a:r>
          </a:p>
          <a:p>
            <a:r>
              <a:rPr lang="en-US" sz="1600" dirty="0"/>
              <a:t>Psychiatric assessments</a:t>
            </a:r>
          </a:p>
          <a:p>
            <a:r>
              <a:rPr lang="en-US" sz="1600" dirty="0"/>
              <a:t>Competency evaluations</a:t>
            </a:r>
          </a:p>
          <a:p>
            <a:r>
              <a:rPr lang="en-US" sz="1600" dirty="0"/>
              <a:t>Medication evaluations</a:t>
            </a:r>
          </a:p>
          <a:p>
            <a:r>
              <a:rPr lang="en-US" sz="1600" dirty="0"/>
              <a:t>Psychiatric placements/transfer</a:t>
            </a:r>
          </a:p>
          <a:p>
            <a:endParaRPr lang="en-US" sz="1600" dirty="0"/>
          </a:p>
          <a:p>
            <a:pPr marL="0" indent="0">
              <a:buNone/>
            </a:pPr>
            <a:r>
              <a:rPr lang="en-US" sz="1600" b="1" dirty="0"/>
              <a:t>For Referrals </a:t>
            </a:r>
          </a:p>
          <a:p>
            <a:r>
              <a:rPr lang="en-US" sz="1600" dirty="0"/>
              <a:t>Page 301-754-7111 ID#20983 or call ext. 7866 for Psychiatric Crisis Clinician</a:t>
            </a:r>
          </a:p>
          <a:p>
            <a:r>
              <a:rPr lang="en-US" sz="1600" dirty="0"/>
              <a:t>Clinician will take the consult information and give referral to on-call psychiatrist</a:t>
            </a:r>
          </a:p>
          <a:p>
            <a:endParaRPr lang="en-US" sz="1600" dirty="0"/>
          </a:p>
          <a:p>
            <a:pPr marL="0" indent="0">
              <a:buNone/>
            </a:pPr>
            <a:r>
              <a:rPr lang="en-US" sz="1600" b="1" dirty="0"/>
              <a:t>Response Time</a:t>
            </a:r>
          </a:p>
          <a:p>
            <a:r>
              <a:rPr lang="en-US" sz="1600" dirty="0"/>
              <a:t>Psychiatrist will see patient in person within 24 hours or you can contact the on-call psychiatrist directly (after initial consult) to discuss medication recommendations, clarify questions, or get ETA from psychiatrist</a:t>
            </a:r>
          </a:p>
          <a:p>
            <a:endParaRPr lang="en-US" sz="1600" dirty="0"/>
          </a:p>
          <a:p>
            <a:endParaRPr lang="en-US" sz="1600" dirty="0"/>
          </a:p>
        </p:txBody>
      </p:sp>
      <p:sp>
        <p:nvSpPr>
          <p:cNvPr id="4" name="Slide Number Placeholder 3"/>
          <p:cNvSpPr>
            <a:spLocks noGrp="1"/>
          </p:cNvSpPr>
          <p:nvPr>
            <p:ph type="sldNum" sz="quarter" idx="10"/>
          </p:nvPr>
        </p:nvSpPr>
        <p:spPr/>
        <p:txBody>
          <a:bodyPr/>
          <a:lstStyle/>
          <a:p>
            <a:fld id="{ED8154CF-F12A-4225-8D32-675B6270E6F4}" type="slidenum">
              <a:rPr lang="en-US" altLang="en-US" smtClean="0"/>
              <a:pPr/>
              <a:t>34</a:t>
            </a:fld>
            <a:endParaRPr lang="en-US" altLang="en-US"/>
          </a:p>
        </p:txBody>
      </p:sp>
    </p:spTree>
    <p:extLst>
      <p:ext uri="{BB962C8B-B14F-4D97-AF65-F5344CB8AC3E}">
        <p14:creationId xmlns:p14="http://schemas.microsoft.com/office/powerpoint/2010/main" val="1728866723"/>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Ethics</a:t>
            </a:r>
          </a:p>
        </p:txBody>
      </p:sp>
      <p:sp>
        <p:nvSpPr>
          <p:cNvPr id="3" name="Content Placeholder 2"/>
          <p:cNvSpPr>
            <a:spLocks noGrp="1"/>
          </p:cNvSpPr>
          <p:nvPr>
            <p:ph idx="1"/>
          </p:nvPr>
        </p:nvSpPr>
        <p:spPr/>
        <p:txBody>
          <a:bodyPr/>
          <a:lstStyle/>
          <a:p>
            <a:r>
              <a:rPr lang="en-US" sz="2000" dirty="0"/>
              <a:t>The Ethics Committee exists to advise patients, families, physicians and staff on various ethical issues</a:t>
            </a:r>
          </a:p>
          <a:p>
            <a:pPr lvl="1"/>
            <a:r>
              <a:rPr lang="en-US" sz="1600" dirty="0"/>
              <a:t>The United States Conference of Catholic Bishops Ethical and Religious Directives for Catholic Health Care Services is also a resource: www.usccb.org/bishops/directives.shtml</a:t>
            </a:r>
          </a:p>
          <a:p>
            <a:endParaRPr lang="en-US" sz="2000" dirty="0"/>
          </a:p>
          <a:p>
            <a:r>
              <a:rPr lang="en-US" sz="2000" dirty="0"/>
              <a:t>To Contact the Ethics Committee</a:t>
            </a:r>
          </a:p>
          <a:p>
            <a:pPr lvl="1"/>
            <a:r>
              <a:rPr lang="en-US" sz="1600" dirty="0"/>
              <a:t>During business hours, call 301-754-7024 or 301-754-7061 </a:t>
            </a:r>
          </a:p>
          <a:p>
            <a:pPr lvl="1"/>
            <a:r>
              <a:rPr lang="en-US" sz="1600" dirty="0"/>
              <a:t>After hours, call the administrative coordinator at 301-754-7005 or Page 301-754-7111 ID# 1185</a:t>
            </a:r>
          </a:p>
          <a:p>
            <a:endParaRPr lang="en-US" sz="2000" dirty="0"/>
          </a:p>
        </p:txBody>
      </p:sp>
      <p:sp>
        <p:nvSpPr>
          <p:cNvPr id="4" name="Slide Number Placeholder 3"/>
          <p:cNvSpPr>
            <a:spLocks noGrp="1"/>
          </p:cNvSpPr>
          <p:nvPr>
            <p:ph type="sldNum" sz="quarter" idx="10"/>
          </p:nvPr>
        </p:nvSpPr>
        <p:spPr/>
        <p:txBody>
          <a:bodyPr/>
          <a:lstStyle/>
          <a:p>
            <a:fld id="{ED8154CF-F12A-4225-8D32-675B6270E6F4}" type="slidenum">
              <a:rPr lang="en-US" altLang="en-US" smtClean="0"/>
              <a:pPr/>
              <a:t>35</a:t>
            </a:fld>
            <a:endParaRPr lang="en-US" altLang="en-US"/>
          </a:p>
        </p:txBody>
      </p:sp>
    </p:spTree>
    <p:extLst>
      <p:ext uri="{BB962C8B-B14F-4D97-AF65-F5344CB8AC3E}">
        <p14:creationId xmlns:p14="http://schemas.microsoft.com/office/powerpoint/2010/main" val="692702396"/>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Spiritual Care Services</a:t>
            </a:r>
          </a:p>
        </p:txBody>
      </p:sp>
      <p:sp>
        <p:nvSpPr>
          <p:cNvPr id="3" name="Content Placeholder 2"/>
          <p:cNvSpPr>
            <a:spLocks noGrp="1"/>
          </p:cNvSpPr>
          <p:nvPr>
            <p:ph idx="1"/>
          </p:nvPr>
        </p:nvSpPr>
        <p:spPr/>
        <p:txBody>
          <a:bodyPr/>
          <a:lstStyle/>
          <a:p>
            <a:r>
              <a:rPr lang="en-US" dirty="0"/>
              <a:t>Chaplains are available in-house to provide support and pastoral care to patients, their families/friends and staff of all faiths and beliefs.</a:t>
            </a:r>
          </a:p>
          <a:p>
            <a:endParaRPr lang="en-US" dirty="0"/>
          </a:p>
          <a:p>
            <a:r>
              <a:rPr lang="en-US" dirty="0"/>
              <a:t>Contact Spiritual Care at 301-754-7391</a:t>
            </a:r>
          </a:p>
          <a:p>
            <a:endParaRPr lang="en-US" dirty="0"/>
          </a:p>
        </p:txBody>
      </p:sp>
      <p:sp>
        <p:nvSpPr>
          <p:cNvPr id="4" name="Slide Number Placeholder 3"/>
          <p:cNvSpPr>
            <a:spLocks noGrp="1"/>
          </p:cNvSpPr>
          <p:nvPr>
            <p:ph type="sldNum" sz="quarter" idx="10"/>
          </p:nvPr>
        </p:nvSpPr>
        <p:spPr/>
        <p:txBody>
          <a:bodyPr/>
          <a:lstStyle/>
          <a:p>
            <a:fld id="{ED8154CF-F12A-4225-8D32-675B6270E6F4}" type="slidenum">
              <a:rPr lang="en-US" altLang="en-US" smtClean="0"/>
              <a:pPr/>
              <a:t>36</a:t>
            </a:fld>
            <a:endParaRPr lang="en-US" altLang="en-US"/>
          </a:p>
        </p:txBody>
      </p:sp>
    </p:spTree>
    <p:extLst>
      <p:ext uri="{BB962C8B-B14F-4D97-AF65-F5344CB8AC3E}">
        <p14:creationId xmlns:p14="http://schemas.microsoft.com/office/powerpoint/2010/main" val="3510790890"/>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Patient Satisfaction</a:t>
            </a:r>
          </a:p>
        </p:txBody>
      </p:sp>
      <p:sp>
        <p:nvSpPr>
          <p:cNvPr id="3" name="Content Placeholder 2"/>
          <p:cNvSpPr>
            <a:spLocks noGrp="1"/>
          </p:cNvSpPr>
          <p:nvPr>
            <p:ph idx="1"/>
          </p:nvPr>
        </p:nvSpPr>
        <p:spPr/>
        <p:txBody>
          <a:bodyPr/>
          <a:lstStyle/>
          <a:p>
            <a:r>
              <a:rPr lang="en-US" sz="2000" dirty="0"/>
              <a:t>As required by the Center for Medicare and Medicaid Services and to ensure that our patients receive superior care, a random sample are surveyed using the HCAHPS (Hospital Consumer Assessment of Healthcare Providers and Systems) survey instrument.</a:t>
            </a:r>
          </a:p>
          <a:p>
            <a:r>
              <a:rPr lang="en-US" sz="2000" dirty="0"/>
              <a:t>The following physician questions are on the HCAHPS survey:</a:t>
            </a:r>
          </a:p>
          <a:p>
            <a:pPr lvl="1"/>
            <a:r>
              <a:rPr lang="en-US" sz="1600" dirty="0"/>
              <a:t>During the hospital stay, how often did doctors listen carefully to you?</a:t>
            </a:r>
          </a:p>
          <a:p>
            <a:pPr lvl="1"/>
            <a:r>
              <a:rPr lang="en-US" sz="1600" dirty="0"/>
              <a:t>During this hospital stay, how often did doctors listen carefully to you?</a:t>
            </a:r>
          </a:p>
          <a:p>
            <a:pPr lvl="1"/>
            <a:r>
              <a:rPr lang="en-US" sz="1600" dirty="0"/>
              <a:t>During this hospital stay, how often did doctors explain things in a way you could understand?</a:t>
            </a:r>
          </a:p>
          <a:p>
            <a:r>
              <a:rPr lang="en-US" sz="2000" dirty="0"/>
              <a:t>The patients are given the response options:</a:t>
            </a:r>
          </a:p>
          <a:p>
            <a:pPr lvl="1"/>
            <a:r>
              <a:rPr lang="en-US" sz="1600" dirty="0"/>
              <a:t>Never / Sometimes / Usually / Always</a:t>
            </a:r>
          </a:p>
          <a:p>
            <a:endParaRPr lang="en-US" sz="2000" dirty="0"/>
          </a:p>
        </p:txBody>
      </p:sp>
      <p:sp>
        <p:nvSpPr>
          <p:cNvPr id="4" name="Slide Number Placeholder 3"/>
          <p:cNvSpPr>
            <a:spLocks noGrp="1"/>
          </p:cNvSpPr>
          <p:nvPr>
            <p:ph type="sldNum" sz="quarter" idx="10"/>
          </p:nvPr>
        </p:nvSpPr>
        <p:spPr/>
        <p:txBody>
          <a:bodyPr/>
          <a:lstStyle/>
          <a:p>
            <a:fld id="{ED8154CF-F12A-4225-8D32-675B6270E6F4}" type="slidenum">
              <a:rPr lang="en-US" altLang="en-US" smtClean="0"/>
              <a:pPr/>
              <a:t>37</a:t>
            </a:fld>
            <a:endParaRPr lang="en-US" altLang="en-US"/>
          </a:p>
        </p:txBody>
      </p:sp>
    </p:spTree>
    <p:extLst>
      <p:ext uri="{BB962C8B-B14F-4D97-AF65-F5344CB8AC3E}">
        <p14:creationId xmlns:p14="http://schemas.microsoft.com/office/powerpoint/2010/main" val="1055974053"/>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Infection Control Services</a:t>
            </a:r>
          </a:p>
        </p:txBody>
      </p:sp>
      <p:sp>
        <p:nvSpPr>
          <p:cNvPr id="5" name="Content Placeholder 4"/>
          <p:cNvSpPr>
            <a:spLocks noGrp="1"/>
          </p:cNvSpPr>
          <p:nvPr>
            <p:ph sz="half" idx="1"/>
          </p:nvPr>
        </p:nvSpPr>
        <p:spPr/>
        <p:txBody>
          <a:bodyPr/>
          <a:lstStyle/>
          <a:p>
            <a:r>
              <a:rPr lang="en-US" sz="1600" dirty="0"/>
              <a:t>3 ICPs are available M-F (7 a.m.-3:30 p.m., ext. 7480)</a:t>
            </a:r>
          </a:p>
          <a:p>
            <a:r>
              <a:rPr lang="en-US" sz="1600" dirty="0"/>
              <a:t>After hours, call the administrative coordinator for IC issues</a:t>
            </a:r>
          </a:p>
          <a:p>
            <a:r>
              <a:rPr lang="en-US" sz="1600" dirty="0"/>
              <a:t>NHSN (CDC Surveillance Program)</a:t>
            </a:r>
          </a:p>
          <a:p>
            <a:pPr lvl="1"/>
            <a:r>
              <a:rPr lang="en-US" sz="1400" dirty="0"/>
              <a:t>BSI, UTI, VAP in adult critical care</a:t>
            </a:r>
          </a:p>
          <a:p>
            <a:pPr lvl="1"/>
            <a:r>
              <a:rPr lang="en-US" sz="1400" dirty="0"/>
              <a:t>BSI in NICU</a:t>
            </a:r>
          </a:p>
          <a:p>
            <a:pPr lvl="1"/>
            <a:r>
              <a:rPr lang="en-US" sz="1400" dirty="0"/>
              <a:t>Selected surgical procedures from OR</a:t>
            </a:r>
          </a:p>
          <a:p>
            <a:r>
              <a:rPr lang="en-US" sz="1600" dirty="0"/>
              <a:t>Hand Hygiene Monitoring</a:t>
            </a:r>
          </a:p>
          <a:p>
            <a:pPr lvl="1"/>
            <a:r>
              <a:rPr lang="en-US" sz="1400" dirty="0"/>
              <a:t>“Secret Shopper” method for </a:t>
            </a:r>
            <a:r>
              <a:rPr lang="en-US" sz="1400" b="1" dirty="0"/>
              <a:t>ALL</a:t>
            </a:r>
            <a:r>
              <a:rPr lang="en-US" sz="1400" dirty="0"/>
              <a:t> staff, including physicians</a:t>
            </a:r>
          </a:p>
        </p:txBody>
      </p:sp>
      <p:sp>
        <p:nvSpPr>
          <p:cNvPr id="6" name="Content Placeholder 5"/>
          <p:cNvSpPr>
            <a:spLocks noGrp="1"/>
          </p:cNvSpPr>
          <p:nvPr>
            <p:ph sz="half" idx="2"/>
          </p:nvPr>
        </p:nvSpPr>
        <p:spPr/>
        <p:txBody>
          <a:bodyPr/>
          <a:lstStyle/>
          <a:p>
            <a:r>
              <a:rPr lang="en-US" sz="1600" dirty="0"/>
              <a:t>Health Department Reporting</a:t>
            </a:r>
          </a:p>
          <a:p>
            <a:pPr lvl="1"/>
            <a:r>
              <a:rPr lang="en-US" sz="1400" dirty="0"/>
              <a:t>Any inpatient or + lab result will be Reported by Infection Control </a:t>
            </a:r>
          </a:p>
          <a:p>
            <a:r>
              <a:rPr lang="en-US" sz="1600" dirty="0"/>
              <a:t>Isolation Updates</a:t>
            </a:r>
          </a:p>
          <a:p>
            <a:pPr lvl="1"/>
            <a:r>
              <a:rPr lang="en-US" sz="1400" dirty="0"/>
              <a:t>If IC knows of patient, we will isolate  through Cerner; you are able to order isolation as well</a:t>
            </a:r>
          </a:p>
          <a:p>
            <a:pPr lvl="1"/>
            <a:r>
              <a:rPr lang="en-US" sz="1400" dirty="0"/>
              <a:t>All MDROs are required to be in at least contact isolation</a:t>
            </a:r>
          </a:p>
          <a:p>
            <a:pPr lvl="1"/>
            <a:r>
              <a:rPr lang="en-US" sz="1400" dirty="0"/>
              <a:t>Standard precautions now includes wearing a surgical mask for any lumbar punctures</a:t>
            </a:r>
          </a:p>
          <a:p>
            <a:endParaRPr lang="en-US" sz="1600" dirty="0"/>
          </a:p>
        </p:txBody>
      </p:sp>
      <p:sp>
        <p:nvSpPr>
          <p:cNvPr id="4" name="Slide Number Placeholder 3"/>
          <p:cNvSpPr>
            <a:spLocks noGrp="1"/>
          </p:cNvSpPr>
          <p:nvPr>
            <p:ph type="sldNum" sz="quarter" idx="10"/>
          </p:nvPr>
        </p:nvSpPr>
        <p:spPr/>
        <p:txBody>
          <a:bodyPr/>
          <a:lstStyle/>
          <a:p>
            <a:fld id="{ED8154CF-F12A-4225-8D32-675B6270E6F4}" type="slidenum">
              <a:rPr lang="en-US" altLang="en-US" smtClean="0"/>
              <a:pPr/>
              <a:t>38</a:t>
            </a:fld>
            <a:endParaRPr lang="en-US" altLang="en-US"/>
          </a:p>
        </p:txBody>
      </p:sp>
    </p:spTree>
    <p:extLst>
      <p:ext uri="{BB962C8B-B14F-4D97-AF65-F5344CB8AC3E}">
        <p14:creationId xmlns:p14="http://schemas.microsoft.com/office/powerpoint/2010/main" val="77080172"/>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sz="2400" dirty="0"/>
              <a:t>BLOOD BORNE PATHOGENS (BPP)</a:t>
            </a:r>
          </a:p>
        </p:txBody>
      </p:sp>
      <p:sp>
        <p:nvSpPr>
          <p:cNvPr id="7" name="Content Placeholder 6"/>
          <p:cNvSpPr>
            <a:spLocks noGrp="1"/>
          </p:cNvSpPr>
          <p:nvPr>
            <p:ph idx="1"/>
          </p:nvPr>
        </p:nvSpPr>
        <p:spPr/>
        <p:txBody>
          <a:bodyPr/>
          <a:lstStyle/>
          <a:p>
            <a:pPr marL="0" indent="0">
              <a:buNone/>
            </a:pPr>
            <a:r>
              <a:rPr lang="en-US" sz="1600" dirty="0"/>
              <a:t>The Occupational Safety and Health Administration (OSHA) requires that</a:t>
            </a:r>
          </a:p>
          <a:p>
            <a:pPr marL="0" indent="0">
              <a:buNone/>
            </a:pPr>
            <a:r>
              <a:rPr lang="en-US" sz="1600" dirty="0"/>
              <a:t>healthcare facilities have a written blood borne pathogen exposure control</a:t>
            </a:r>
          </a:p>
          <a:p>
            <a:pPr marL="0" indent="0">
              <a:buNone/>
            </a:pPr>
            <a:r>
              <a:rPr lang="en-US" sz="1600" dirty="0"/>
              <a:t>plan. The Holy Cross Health “Blood Borne Pathogen (BBP) Exposure</a:t>
            </a:r>
          </a:p>
          <a:p>
            <a:pPr marL="0" indent="0">
              <a:buNone/>
            </a:pPr>
            <a:r>
              <a:rPr lang="en-US" sz="1600" dirty="0"/>
              <a:t>Control Plan” is designed to identify opportunities for exposure and</a:t>
            </a:r>
          </a:p>
          <a:p>
            <a:pPr marL="0" indent="0">
              <a:buNone/>
            </a:pPr>
            <a:r>
              <a:rPr lang="en-US" sz="1600" dirty="0"/>
              <a:t>eliminate, or minimize, occupational exposure to blood borne pathogens.</a:t>
            </a:r>
          </a:p>
          <a:p>
            <a:pPr marL="0" indent="0">
              <a:buNone/>
            </a:pPr>
            <a:r>
              <a:rPr lang="en-US" sz="1600" dirty="0"/>
              <a:t>Holy Cross Health complies with the April 2001 requirements for using safer</a:t>
            </a:r>
          </a:p>
          <a:p>
            <a:pPr marL="0" indent="0">
              <a:buNone/>
            </a:pPr>
            <a:r>
              <a:rPr lang="en-US" sz="1600" dirty="0"/>
              <a:t>products, enhancing safety by increasing the use of engineering controls, and</a:t>
            </a:r>
          </a:p>
          <a:p>
            <a:pPr marL="0" indent="0">
              <a:buNone/>
            </a:pPr>
            <a:r>
              <a:rPr lang="en-US" sz="1600" dirty="0"/>
              <a:t>improving work place practices.</a:t>
            </a:r>
          </a:p>
          <a:p>
            <a:pPr marL="0" indent="0">
              <a:buNone/>
            </a:pPr>
            <a:r>
              <a:rPr lang="en-US" sz="1600" dirty="0"/>
              <a:t>This plan is reviewed annually and whenever necessary to reflect new or</a:t>
            </a:r>
          </a:p>
          <a:p>
            <a:pPr marL="0" indent="0">
              <a:buNone/>
            </a:pPr>
            <a:r>
              <a:rPr lang="en-US" sz="1600" dirty="0"/>
              <a:t>modified tasks, procedures, or job-classifications that could affect staff</a:t>
            </a:r>
          </a:p>
          <a:p>
            <a:pPr marL="0" indent="0">
              <a:buNone/>
            </a:pPr>
            <a:r>
              <a:rPr lang="en-US" sz="1600" dirty="0"/>
              <a:t>exposure risk. </a:t>
            </a:r>
          </a:p>
          <a:p>
            <a:pPr marL="0" indent="0" algn="ctr">
              <a:buNone/>
            </a:pPr>
            <a:r>
              <a:rPr lang="en-US" sz="1800" b="1" dirty="0"/>
              <a:t>The plan is available on </a:t>
            </a:r>
            <a:r>
              <a:rPr lang="en-US" sz="1800" b="1" dirty="0" err="1"/>
              <a:t>PolicyTech</a:t>
            </a:r>
            <a:r>
              <a:rPr lang="en-US" sz="1800" b="1" dirty="0"/>
              <a:t> under the infection control</a:t>
            </a:r>
          </a:p>
          <a:p>
            <a:pPr marL="0" indent="0" algn="ctr">
              <a:buNone/>
            </a:pPr>
            <a:r>
              <a:rPr lang="en-US" sz="1800" b="1" dirty="0"/>
              <a:t>policies. Log-in with your Provider ID number.</a:t>
            </a:r>
          </a:p>
          <a:p>
            <a:endParaRPr lang="en-US" sz="1100" dirty="0"/>
          </a:p>
        </p:txBody>
      </p:sp>
      <p:sp>
        <p:nvSpPr>
          <p:cNvPr id="5" name="Slide Number Placeholder 4"/>
          <p:cNvSpPr>
            <a:spLocks noGrp="1"/>
          </p:cNvSpPr>
          <p:nvPr>
            <p:ph type="sldNum" sz="quarter" idx="10"/>
          </p:nvPr>
        </p:nvSpPr>
        <p:spPr/>
        <p:txBody>
          <a:bodyPr/>
          <a:lstStyle/>
          <a:p>
            <a:fld id="{F4619403-045D-41B0-B913-A56857A0E05F}" type="slidenum">
              <a:rPr lang="en-US" altLang="en-US" smtClean="0"/>
              <a:pPr/>
              <a:t>39</a:t>
            </a:fld>
            <a:endParaRPr lang="en-US" altLang="en-US"/>
          </a:p>
        </p:txBody>
      </p:sp>
    </p:spTree>
    <p:extLst>
      <p:ext uri="{BB962C8B-B14F-4D97-AF65-F5344CB8AC3E}">
        <p14:creationId xmlns:p14="http://schemas.microsoft.com/office/powerpoint/2010/main" val="249438528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Holy Cross Hospital Facts</a:t>
            </a:r>
          </a:p>
        </p:txBody>
      </p:sp>
      <p:sp>
        <p:nvSpPr>
          <p:cNvPr id="3" name="Content Placeholder 2"/>
          <p:cNvSpPr>
            <a:spLocks noGrp="1"/>
          </p:cNvSpPr>
          <p:nvPr>
            <p:ph idx="1"/>
          </p:nvPr>
        </p:nvSpPr>
        <p:spPr/>
        <p:txBody>
          <a:bodyPr/>
          <a:lstStyle/>
          <a:p>
            <a:r>
              <a:rPr lang="en-US" sz="2000" dirty="0"/>
              <a:t>One of the largest hospitals in Maryland</a:t>
            </a:r>
          </a:p>
          <a:p>
            <a:r>
              <a:rPr lang="en-US" sz="2000" dirty="0"/>
              <a:t>450-bed, not-for-profit teaching hospital</a:t>
            </a:r>
          </a:p>
          <a:p>
            <a:r>
              <a:rPr lang="en-US" sz="2000" dirty="0"/>
              <a:t>Founded in 1963 by the Congregation of the Sisters of the Holy Cross</a:t>
            </a:r>
          </a:p>
          <a:p>
            <a:r>
              <a:rPr lang="en-US" sz="2000" dirty="0"/>
              <a:t>Primarily serves residents of the state’s two largest jurisdictions, Montgomery and Prince George’s counties</a:t>
            </a:r>
          </a:p>
          <a:p>
            <a:r>
              <a:rPr lang="en-US" sz="2000" dirty="0"/>
              <a:t>Offers a full range of inpatient, outpatient and community-based health care services, with specialized expertise in women and newborn services, senior services, surgery, neuroscience and cancer</a:t>
            </a:r>
          </a:p>
          <a:p>
            <a:r>
              <a:rPr lang="en-US" sz="2000" dirty="0"/>
              <a:t>More than 1,500 physicians are affiliated with Holy Cross Hospital</a:t>
            </a:r>
          </a:p>
          <a:p>
            <a:r>
              <a:rPr lang="en-US" sz="2000" dirty="0"/>
              <a:t>Holy Cross Hospital is a member of Trinity Health of Livonia, Michigan, one of the largest health systems in the country</a:t>
            </a:r>
          </a:p>
          <a:p>
            <a:endParaRPr lang="en-US" sz="2000" dirty="0"/>
          </a:p>
        </p:txBody>
      </p:sp>
      <p:sp>
        <p:nvSpPr>
          <p:cNvPr id="4" name="Slide Number Placeholder 3"/>
          <p:cNvSpPr>
            <a:spLocks noGrp="1"/>
          </p:cNvSpPr>
          <p:nvPr>
            <p:ph type="sldNum" sz="quarter" idx="10"/>
          </p:nvPr>
        </p:nvSpPr>
        <p:spPr/>
        <p:txBody>
          <a:bodyPr/>
          <a:lstStyle/>
          <a:p>
            <a:fld id="{ED8154CF-F12A-4225-8D32-675B6270E6F4}" type="slidenum">
              <a:rPr lang="en-US" altLang="en-US" smtClean="0"/>
              <a:pPr/>
              <a:t>4</a:t>
            </a:fld>
            <a:endParaRPr lang="en-US" altLang="en-US"/>
          </a:p>
        </p:txBody>
      </p:sp>
    </p:spTree>
    <p:extLst>
      <p:ext uri="{BB962C8B-B14F-4D97-AF65-F5344CB8AC3E}">
        <p14:creationId xmlns:p14="http://schemas.microsoft.com/office/powerpoint/2010/main" val="526700265"/>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400" dirty="0"/>
              <a:t>PERSONAL PROTECTIVE EQUIPMENT (PPE)</a:t>
            </a:r>
          </a:p>
        </p:txBody>
      </p:sp>
      <p:sp>
        <p:nvSpPr>
          <p:cNvPr id="3" name="Content Placeholder 2"/>
          <p:cNvSpPr>
            <a:spLocks noGrp="1"/>
          </p:cNvSpPr>
          <p:nvPr>
            <p:ph idx="1"/>
          </p:nvPr>
        </p:nvSpPr>
        <p:spPr/>
        <p:txBody>
          <a:bodyPr/>
          <a:lstStyle/>
          <a:p>
            <a:pPr marL="0" indent="0">
              <a:buNone/>
            </a:pPr>
            <a:r>
              <a:rPr lang="en-US" sz="1600" b="1" dirty="0"/>
              <a:t>Personal protective equipment (PPE) </a:t>
            </a:r>
            <a:r>
              <a:rPr lang="en-US" sz="1600" dirty="0"/>
              <a:t>refers to masks, goggles, face shields,</a:t>
            </a:r>
          </a:p>
          <a:p>
            <a:pPr marL="0" indent="0">
              <a:buNone/>
            </a:pPr>
            <a:r>
              <a:rPr lang="en-US" sz="1600" dirty="0"/>
              <a:t>gowns, gloves, and other items that are considered barriers for preventing or</a:t>
            </a:r>
          </a:p>
          <a:p>
            <a:pPr marL="0" indent="0">
              <a:buNone/>
            </a:pPr>
            <a:r>
              <a:rPr lang="en-US" sz="1600" dirty="0"/>
              <a:t>minimizing staff exposure to blood and other potentially infectious materials.</a:t>
            </a:r>
          </a:p>
          <a:p>
            <a:pPr marL="0" indent="0">
              <a:buNone/>
            </a:pPr>
            <a:r>
              <a:rPr lang="en-US" sz="1600" dirty="0"/>
              <a:t>Holy Cross Health provides appropriate PPE to persons who are required to</a:t>
            </a:r>
          </a:p>
          <a:p>
            <a:pPr marL="0" indent="0">
              <a:buNone/>
            </a:pPr>
            <a:r>
              <a:rPr lang="en-US" sz="1600" dirty="0"/>
              <a:t>use it. </a:t>
            </a:r>
          </a:p>
          <a:p>
            <a:pPr marL="0" indent="0" algn="ctr">
              <a:buNone/>
            </a:pPr>
            <a:endParaRPr lang="en-US" sz="1800" b="1" dirty="0"/>
          </a:p>
          <a:p>
            <a:pPr marL="0" indent="0" algn="ctr">
              <a:buNone/>
            </a:pPr>
            <a:r>
              <a:rPr lang="en-US" sz="1800" b="1" dirty="0"/>
              <a:t>The plan is available on </a:t>
            </a:r>
            <a:r>
              <a:rPr lang="en-US" sz="1800" b="1" dirty="0" err="1"/>
              <a:t>PolicyTech</a:t>
            </a:r>
            <a:r>
              <a:rPr lang="en-US" sz="1800" b="1" dirty="0"/>
              <a:t> under the infection control</a:t>
            </a:r>
          </a:p>
          <a:p>
            <a:pPr marL="0" indent="0" algn="ctr">
              <a:buNone/>
            </a:pPr>
            <a:r>
              <a:rPr lang="en-US" sz="1800" b="1" dirty="0"/>
              <a:t>policies. Log-in with your Provider ID number.</a:t>
            </a:r>
          </a:p>
          <a:p>
            <a:pPr marL="0" indent="0" algn="ctr">
              <a:buNone/>
            </a:pPr>
            <a:endParaRPr lang="en-US" sz="1800" b="1" dirty="0"/>
          </a:p>
          <a:p>
            <a:pPr marL="0" indent="0">
              <a:buNone/>
            </a:pPr>
            <a:r>
              <a:rPr lang="en-US" sz="1600" b="1" dirty="0"/>
              <a:t>Eye wash stations or eyewash bottles </a:t>
            </a:r>
            <a:r>
              <a:rPr lang="en-US" sz="1600" dirty="0"/>
              <a:t>are strategically located throughout the</a:t>
            </a:r>
          </a:p>
          <a:p>
            <a:pPr marL="0" indent="0">
              <a:buNone/>
            </a:pPr>
            <a:r>
              <a:rPr lang="en-US" sz="1600" dirty="0"/>
              <a:t>hospital. These are used to facilitate immediate flushing of mucous</a:t>
            </a:r>
          </a:p>
          <a:p>
            <a:pPr marL="0" indent="0">
              <a:buNone/>
            </a:pPr>
            <a:r>
              <a:rPr lang="en-US" sz="1600" dirty="0"/>
              <a:t>membranes after facial splash and before evaluation in colleague health or the</a:t>
            </a:r>
          </a:p>
          <a:p>
            <a:pPr marL="0" indent="0">
              <a:buNone/>
            </a:pPr>
            <a:r>
              <a:rPr lang="en-US" sz="1600" dirty="0"/>
              <a:t>emergency center.</a:t>
            </a:r>
          </a:p>
          <a:p>
            <a:pPr marL="0" indent="0">
              <a:buNone/>
            </a:pPr>
            <a:endParaRPr lang="en-US" dirty="0"/>
          </a:p>
        </p:txBody>
      </p:sp>
      <p:sp>
        <p:nvSpPr>
          <p:cNvPr id="4" name="Slide Number Placeholder 3"/>
          <p:cNvSpPr>
            <a:spLocks noGrp="1"/>
          </p:cNvSpPr>
          <p:nvPr>
            <p:ph type="sldNum" sz="quarter" idx="10"/>
          </p:nvPr>
        </p:nvSpPr>
        <p:spPr/>
        <p:txBody>
          <a:bodyPr/>
          <a:lstStyle/>
          <a:p>
            <a:fld id="{ED8154CF-F12A-4225-8D32-675B6270E6F4}" type="slidenum">
              <a:rPr lang="en-US" altLang="en-US" smtClean="0"/>
              <a:pPr/>
              <a:t>40</a:t>
            </a:fld>
            <a:endParaRPr lang="en-US" altLang="en-US"/>
          </a:p>
        </p:txBody>
      </p:sp>
    </p:spTree>
    <p:extLst>
      <p:ext uri="{BB962C8B-B14F-4D97-AF65-F5344CB8AC3E}">
        <p14:creationId xmlns:p14="http://schemas.microsoft.com/office/powerpoint/2010/main" val="1029261606"/>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400" dirty="0"/>
              <a:t>EMERGENCY PREPAREDNESS</a:t>
            </a:r>
          </a:p>
        </p:txBody>
      </p:sp>
      <p:sp>
        <p:nvSpPr>
          <p:cNvPr id="3" name="Content Placeholder 2"/>
          <p:cNvSpPr>
            <a:spLocks noGrp="1"/>
          </p:cNvSpPr>
          <p:nvPr>
            <p:ph idx="1"/>
          </p:nvPr>
        </p:nvSpPr>
        <p:spPr>
          <a:xfrm>
            <a:off x="786062" y="1431006"/>
            <a:ext cx="7900737" cy="4458350"/>
          </a:xfrm>
        </p:spPr>
        <p:txBody>
          <a:bodyPr/>
          <a:lstStyle/>
          <a:p>
            <a:r>
              <a:rPr lang="en-US" sz="1200" dirty="0"/>
              <a:t>Do you know where to find the information you need in an emergency? It is up to you to keep track of where to find the tools you need so that you are ready when needed. Holy Cross Health has taken many proactive steps to get you ready, so please make the time to review the following:</a:t>
            </a:r>
          </a:p>
          <a:p>
            <a:r>
              <a:rPr lang="en-US" sz="1200" b="1" dirty="0"/>
              <a:t>•Emergency Operations Guide (EOG): Our EOG provides staff and management direction during emergencies such as fire, disasters (accidents, civil unrest, earthquakes, etc.), bomb threats and other emergencies. The EOG is located in all of the clinical departments and at </a:t>
            </a:r>
            <a:r>
              <a:rPr lang="en-US" sz="1200" b="1" dirty="0" err="1"/>
              <a:t>HCnet</a:t>
            </a:r>
            <a:r>
              <a:rPr lang="en-US" sz="1200" b="1" dirty="0"/>
              <a:t> &gt; Holy Cross Health &gt; Emergency Preparedness (scroll down for the full EOG and individual sections). </a:t>
            </a:r>
          </a:p>
          <a:p>
            <a:r>
              <a:rPr lang="en-US" sz="1200" dirty="0"/>
              <a:t>•Employee Information Line: Call 301-754-8887 or 301-557-8887 (both numbers go to the same recorded message). The message will only be updated in the event of a true emergency; otherwise assume you are required to report to work as scheduled.</a:t>
            </a:r>
          </a:p>
          <a:p>
            <a:r>
              <a:rPr lang="en-US" sz="1200" dirty="0"/>
              <a:t>•"TEBS" Telephone Lines: "TEBS" stands for Telephone Emergency Back-up System and refers to dedicated red phones located in all clinical units and support areas, that should be used if the regular phone system is unavailable, at both Holy Cross Germantown Hospital and Holy Cross Hospital / Non-Hospital Locations. Find the red phone on your unit and note the phone number; then click the links above for the full list of phones at your work location.</a:t>
            </a:r>
          </a:p>
          <a:p>
            <a:r>
              <a:rPr lang="en-US" sz="1200" dirty="0"/>
              <a:t>•Chemical Spills: To report a chemical spill, call Security at ext. 2-6060 (Holy Cross Germantown Hospital) or 2-7070 (Holy Cross Hospital / All Other Locations). If you cannot remember the number, simply dial 2-2222 and you will be directed to the respective Security department. Be sure to report clearly the product (if known), approximate quantity, building and location of the spill.</a:t>
            </a:r>
          </a:p>
          <a:p>
            <a:r>
              <a:rPr lang="en-US" sz="1200" dirty="0"/>
              <a:t>Information about most of the above can be found on your badge code card (also called the "badge buddy") that you wear every day with your Holy Cross Health ID badge. </a:t>
            </a:r>
          </a:p>
        </p:txBody>
      </p:sp>
      <p:sp>
        <p:nvSpPr>
          <p:cNvPr id="4" name="Slide Number Placeholder 3"/>
          <p:cNvSpPr>
            <a:spLocks noGrp="1"/>
          </p:cNvSpPr>
          <p:nvPr>
            <p:ph type="sldNum" sz="quarter" idx="10"/>
          </p:nvPr>
        </p:nvSpPr>
        <p:spPr/>
        <p:txBody>
          <a:bodyPr/>
          <a:lstStyle/>
          <a:p>
            <a:fld id="{ED8154CF-F12A-4225-8D32-675B6270E6F4}" type="slidenum">
              <a:rPr lang="en-US" altLang="en-US" smtClean="0"/>
              <a:pPr/>
              <a:t>41</a:t>
            </a:fld>
            <a:endParaRPr lang="en-US" altLang="en-US"/>
          </a:p>
        </p:txBody>
      </p:sp>
    </p:spTree>
    <p:extLst>
      <p:ext uri="{BB962C8B-B14F-4D97-AF65-F5344CB8AC3E}">
        <p14:creationId xmlns:p14="http://schemas.microsoft.com/office/powerpoint/2010/main" val="3167892467"/>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dirty="0"/>
              <a:t>Employee Health Services</a:t>
            </a:r>
          </a:p>
        </p:txBody>
      </p:sp>
      <p:sp>
        <p:nvSpPr>
          <p:cNvPr id="7" name="Content Placeholder 6"/>
          <p:cNvSpPr>
            <a:spLocks noGrp="1"/>
          </p:cNvSpPr>
          <p:nvPr>
            <p:ph idx="1"/>
          </p:nvPr>
        </p:nvSpPr>
        <p:spPr/>
        <p:txBody>
          <a:bodyPr/>
          <a:lstStyle/>
          <a:p>
            <a:pPr marL="0" indent="0">
              <a:buNone/>
            </a:pPr>
            <a:r>
              <a:rPr lang="en-US" sz="2000" dirty="0"/>
              <a:t>The following Employee Health Services are available for physician non-employees:</a:t>
            </a:r>
          </a:p>
          <a:p>
            <a:r>
              <a:rPr lang="en-US" sz="2000" dirty="0"/>
              <a:t>Blood borne pathogen exposure work-up:</a:t>
            </a:r>
          </a:p>
          <a:p>
            <a:pPr lvl="1"/>
            <a:r>
              <a:rPr lang="en-US" sz="1600" dirty="0"/>
              <a:t>See badge buddy for contact numbers</a:t>
            </a:r>
          </a:p>
          <a:p>
            <a:pPr lvl="1"/>
            <a:r>
              <a:rPr lang="en-US" sz="1600" dirty="0"/>
              <a:t>Contact EHS right away (two-hour window to start PEP)</a:t>
            </a:r>
          </a:p>
          <a:p>
            <a:pPr lvl="1"/>
            <a:r>
              <a:rPr lang="en-US" sz="1600" dirty="0"/>
              <a:t>Don’t order tests yourself – Maryland law requires we use a confidential process</a:t>
            </a:r>
          </a:p>
          <a:p>
            <a:r>
              <a:rPr lang="en-US" sz="2000" dirty="0"/>
              <a:t>PPD for credentialing (you keep the hard copy results)</a:t>
            </a:r>
          </a:p>
          <a:p>
            <a:r>
              <a:rPr lang="en-US" sz="2000" dirty="0"/>
              <a:t>TB mask fit test (we have 20+ </a:t>
            </a:r>
            <a:r>
              <a:rPr lang="en-US" sz="2000" dirty="0" err="1"/>
              <a:t>Mtb</a:t>
            </a:r>
            <a:r>
              <a:rPr lang="en-US" sz="2000" dirty="0"/>
              <a:t> patients per year)</a:t>
            </a:r>
          </a:p>
          <a:p>
            <a:r>
              <a:rPr lang="en-US" sz="2000" dirty="0"/>
              <a:t>Flu vaccination</a:t>
            </a:r>
          </a:p>
          <a:p>
            <a:endParaRPr lang="en-US" sz="2000" dirty="0"/>
          </a:p>
        </p:txBody>
      </p:sp>
      <p:sp>
        <p:nvSpPr>
          <p:cNvPr id="5" name="Slide Number Placeholder 4"/>
          <p:cNvSpPr>
            <a:spLocks noGrp="1"/>
          </p:cNvSpPr>
          <p:nvPr>
            <p:ph type="sldNum" sz="quarter" idx="10"/>
          </p:nvPr>
        </p:nvSpPr>
        <p:spPr/>
        <p:txBody>
          <a:bodyPr/>
          <a:lstStyle/>
          <a:p>
            <a:fld id="{F4619403-045D-41B0-B913-A56857A0E05F}" type="slidenum">
              <a:rPr lang="en-US" altLang="en-US" smtClean="0"/>
              <a:pPr/>
              <a:t>42</a:t>
            </a:fld>
            <a:endParaRPr lang="en-US" altLang="en-US"/>
          </a:p>
        </p:txBody>
      </p:sp>
    </p:spTree>
    <p:extLst>
      <p:ext uri="{BB962C8B-B14F-4D97-AF65-F5344CB8AC3E}">
        <p14:creationId xmlns:p14="http://schemas.microsoft.com/office/powerpoint/2010/main" val="1682648144"/>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800" dirty="0"/>
              <a:t>Accreditation and Regulatory Services</a:t>
            </a:r>
            <a:br>
              <a:rPr lang="en-US" sz="2800" dirty="0"/>
            </a:br>
            <a:endParaRPr lang="en-US" sz="2800" dirty="0"/>
          </a:p>
        </p:txBody>
      </p:sp>
      <p:sp>
        <p:nvSpPr>
          <p:cNvPr id="3" name="Content Placeholder 2"/>
          <p:cNvSpPr>
            <a:spLocks noGrp="1"/>
          </p:cNvSpPr>
          <p:nvPr>
            <p:ph idx="1"/>
          </p:nvPr>
        </p:nvSpPr>
        <p:spPr/>
        <p:txBody>
          <a:bodyPr/>
          <a:lstStyle/>
          <a:p>
            <a:pPr marL="0" indent="0">
              <a:buNone/>
            </a:pPr>
            <a:r>
              <a:rPr lang="en-US" sz="1800" dirty="0"/>
              <a:t>Responds to and prepares for more than 30 unannounced surveys per year (state, CMS, etc.); also responds to complaints from regulatory agencies</a:t>
            </a:r>
          </a:p>
          <a:p>
            <a:r>
              <a:rPr lang="en-US" sz="1800" dirty="0"/>
              <a:t> The Joint Commission can come at any time and completed our triennial survey in 2020.  The next Joint Commission Survey will be in 2023.</a:t>
            </a:r>
          </a:p>
          <a:p>
            <a:r>
              <a:rPr lang="en-US" sz="1800" dirty="0"/>
              <a:t>Holy Cross Hospital is nationally recognized for high quality and innovative health care. It is the only hospital in Maryland and the District of Columbia named for four consecutive years as a “Top Performer on Key Quality Measures” by the Joint Commission—the national accrediting organization for health care facilities. </a:t>
            </a:r>
          </a:p>
          <a:p>
            <a:r>
              <a:rPr lang="en-US" sz="1800" b="1" dirty="0"/>
              <a:t>IMPORTANT note:  Surveyors love to speak to physicians.  Questions typically asked include:</a:t>
            </a:r>
          </a:p>
          <a:p>
            <a:pPr lvl="1"/>
            <a:r>
              <a:rPr lang="en-US" sz="1800" dirty="0"/>
              <a:t>Safety issues (refer to your “badge buddy”)</a:t>
            </a:r>
          </a:p>
          <a:p>
            <a:pPr lvl="1"/>
            <a:r>
              <a:rPr lang="en-US" sz="1800" dirty="0"/>
              <a:t>What is your role in a disaster?</a:t>
            </a:r>
          </a:p>
          <a:p>
            <a:pPr lvl="1"/>
            <a:r>
              <a:rPr lang="en-US" sz="1800" dirty="0"/>
              <a:t>How does the organization involve the Medical Staff?</a:t>
            </a:r>
          </a:p>
          <a:p>
            <a:endParaRPr lang="en-US" sz="1600" dirty="0"/>
          </a:p>
        </p:txBody>
      </p:sp>
      <p:sp>
        <p:nvSpPr>
          <p:cNvPr id="4" name="Slide Number Placeholder 3"/>
          <p:cNvSpPr>
            <a:spLocks noGrp="1"/>
          </p:cNvSpPr>
          <p:nvPr>
            <p:ph type="sldNum" sz="quarter" idx="10"/>
          </p:nvPr>
        </p:nvSpPr>
        <p:spPr/>
        <p:txBody>
          <a:bodyPr/>
          <a:lstStyle/>
          <a:p>
            <a:fld id="{ED8154CF-F12A-4225-8D32-675B6270E6F4}" type="slidenum">
              <a:rPr lang="en-US" altLang="en-US" smtClean="0"/>
              <a:pPr/>
              <a:t>43</a:t>
            </a:fld>
            <a:endParaRPr lang="en-US" altLang="en-US"/>
          </a:p>
        </p:txBody>
      </p:sp>
    </p:spTree>
    <p:extLst>
      <p:ext uri="{BB962C8B-B14F-4D97-AF65-F5344CB8AC3E}">
        <p14:creationId xmlns:p14="http://schemas.microsoft.com/office/powerpoint/2010/main" val="1478690406"/>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Regulatory Initiatives</a:t>
            </a:r>
            <a:br>
              <a:rPr lang="en-US" dirty="0"/>
            </a:br>
            <a:endParaRPr lang="en-US" dirty="0"/>
          </a:p>
        </p:txBody>
      </p:sp>
      <p:sp>
        <p:nvSpPr>
          <p:cNvPr id="3" name="Content Placeholder 2"/>
          <p:cNvSpPr>
            <a:spLocks noGrp="1"/>
          </p:cNvSpPr>
          <p:nvPr>
            <p:ph idx="1"/>
          </p:nvPr>
        </p:nvSpPr>
        <p:spPr/>
        <p:txBody>
          <a:bodyPr/>
          <a:lstStyle/>
          <a:p>
            <a:r>
              <a:rPr lang="en-US" dirty="0"/>
              <a:t>CMS has mandated the following in order to decrease inappropriate Medicare payments</a:t>
            </a:r>
          </a:p>
          <a:p>
            <a:pPr lvl="1"/>
            <a:r>
              <a:rPr lang="en-US" dirty="0"/>
              <a:t>Recovery Audit Contractors (RACs)</a:t>
            </a:r>
          </a:p>
          <a:p>
            <a:pPr lvl="2"/>
            <a:r>
              <a:rPr lang="en-US" dirty="0"/>
              <a:t>Paid on a contingency basis to review provider records and may force recoupment of payments </a:t>
            </a:r>
          </a:p>
          <a:p>
            <a:pPr lvl="1"/>
            <a:r>
              <a:rPr lang="en-US" dirty="0"/>
              <a:t>Medicare Administrative Contractors (MACs)</a:t>
            </a:r>
          </a:p>
          <a:p>
            <a:pPr lvl="2"/>
            <a:r>
              <a:rPr lang="en-US" dirty="0"/>
              <a:t>Integrate Medicare Part A and Part B billing</a:t>
            </a:r>
          </a:p>
          <a:p>
            <a:pPr lvl="3"/>
            <a:r>
              <a:rPr lang="en-US" dirty="0"/>
              <a:t>Inconsistencies between hospital and physician billing will result in denial of payments</a:t>
            </a:r>
          </a:p>
          <a:p>
            <a:r>
              <a:rPr lang="en-US" dirty="0"/>
              <a:t>To learn more, contact Amit </a:t>
            </a:r>
            <a:r>
              <a:rPr lang="en-US" dirty="0" err="1"/>
              <a:t>Wadhwa</a:t>
            </a:r>
            <a:r>
              <a:rPr lang="en-US" dirty="0"/>
              <a:t>, MD, Physician Advisor, Quality and Care Management, at 301-754-7538 or Amit.Wadhwa@holycrosshealth.org</a:t>
            </a:r>
          </a:p>
          <a:p>
            <a:endParaRPr lang="en-US" dirty="0"/>
          </a:p>
        </p:txBody>
      </p:sp>
      <p:sp>
        <p:nvSpPr>
          <p:cNvPr id="4" name="Slide Number Placeholder 3"/>
          <p:cNvSpPr>
            <a:spLocks noGrp="1"/>
          </p:cNvSpPr>
          <p:nvPr>
            <p:ph type="sldNum" sz="quarter" idx="10"/>
          </p:nvPr>
        </p:nvSpPr>
        <p:spPr/>
        <p:txBody>
          <a:bodyPr/>
          <a:lstStyle/>
          <a:p>
            <a:fld id="{ED8154CF-F12A-4225-8D32-675B6270E6F4}" type="slidenum">
              <a:rPr lang="en-US" altLang="en-US" smtClean="0"/>
              <a:pPr/>
              <a:t>44</a:t>
            </a:fld>
            <a:endParaRPr lang="en-US" altLang="en-US"/>
          </a:p>
        </p:txBody>
      </p:sp>
    </p:spTree>
    <p:extLst>
      <p:ext uri="{BB962C8B-B14F-4D97-AF65-F5344CB8AC3E}">
        <p14:creationId xmlns:p14="http://schemas.microsoft.com/office/powerpoint/2010/main" val="385309913"/>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CODE SILVER</a:t>
            </a:r>
          </a:p>
        </p:txBody>
      </p:sp>
      <p:sp>
        <p:nvSpPr>
          <p:cNvPr id="5" name="Content Placeholder 4"/>
          <p:cNvSpPr>
            <a:spLocks noGrp="1"/>
          </p:cNvSpPr>
          <p:nvPr>
            <p:ph idx="1"/>
          </p:nvPr>
        </p:nvSpPr>
        <p:spPr/>
        <p:txBody>
          <a:bodyPr/>
          <a:lstStyle/>
          <a:p>
            <a:r>
              <a:rPr lang="en-US" sz="1600" dirty="0"/>
              <a:t>If you perceive there is an immediate threat to our safe environment, call Security at ext. 2-6060 (Holy Cross Germantown Hospital), 2-7070 (Holy Cross Hospital and non-hospital locations) without delay</a:t>
            </a:r>
            <a:r>
              <a:rPr lang="en-US" sz="1000" dirty="0"/>
              <a:t>.</a:t>
            </a:r>
          </a:p>
          <a:p>
            <a:endParaRPr lang="en-US" sz="1000" dirty="0"/>
          </a:p>
          <a:p>
            <a:endParaRPr lang="en-US" sz="1000" dirty="0"/>
          </a:p>
        </p:txBody>
      </p:sp>
      <p:sp>
        <p:nvSpPr>
          <p:cNvPr id="2" name="Slide Number Placeholder 1"/>
          <p:cNvSpPr>
            <a:spLocks noGrp="1"/>
          </p:cNvSpPr>
          <p:nvPr>
            <p:ph type="sldNum" sz="quarter" idx="10"/>
          </p:nvPr>
        </p:nvSpPr>
        <p:spPr/>
        <p:txBody>
          <a:bodyPr/>
          <a:lstStyle/>
          <a:p>
            <a:fld id="{44A2CDA0-6B67-4FBF-B79D-3DCA1335C2F1}" type="slidenum">
              <a:rPr lang="en-US" altLang="en-US" smtClean="0"/>
              <a:pPr/>
              <a:t>45</a:t>
            </a:fld>
            <a:endParaRPr lang="en-US" altLang="en-US"/>
          </a:p>
        </p:txBody>
      </p:sp>
      <p:sp>
        <p:nvSpPr>
          <p:cNvPr id="3" name="Rectangle 2"/>
          <p:cNvSpPr/>
          <p:nvPr/>
        </p:nvSpPr>
        <p:spPr>
          <a:xfrm>
            <a:off x="2286000" y="2136339"/>
            <a:ext cx="4572000" cy="2585323"/>
          </a:xfrm>
          <a:prstGeom prst="rect">
            <a:avLst/>
          </a:prstGeom>
        </p:spPr>
        <p:txBody>
          <a:bodyPr>
            <a:spAutoFit/>
          </a:bodyPr>
          <a:lstStyle/>
          <a:p>
            <a:r>
              <a:rPr lang="en-US" b="1" i="1" dirty="0">
                <a:solidFill>
                  <a:srgbClr val="000000"/>
                </a:solidFill>
              </a:rPr>
              <a:t>Code Silver will be used for an event in which hospital staff, physicians, volunteers, visitors or patients are involved in a situation where there is an armed assailant with deadly weapons threatening or harming others.</a:t>
            </a:r>
            <a:r>
              <a:rPr lang="en-US" dirty="0">
                <a:solidFill>
                  <a:srgbClr val="000000"/>
                </a:solidFill>
              </a:rPr>
              <a:t> Initial response to the location of a Code Silver will be limited to security officers only; other hospital personnel will not respond to the incident location.</a:t>
            </a:r>
            <a:endParaRPr lang="en-US" dirty="0"/>
          </a:p>
        </p:txBody>
      </p:sp>
    </p:spTree>
    <p:extLst>
      <p:ext uri="{BB962C8B-B14F-4D97-AF65-F5344CB8AC3E}">
        <p14:creationId xmlns:p14="http://schemas.microsoft.com/office/powerpoint/2010/main" val="141609347"/>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A0A8A0DF-A36E-4145-98A5-D1B5DFD49A88}"/>
              </a:ext>
            </a:extLst>
          </p:cNvPr>
          <p:cNvSpPr>
            <a:spLocks noGrp="1"/>
          </p:cNvSpPr>
          <p:nvPr>
            <p:ph type="title"/>
          </p:nvPr>
        </p:nvSpPr>
        <p:spPr>
          <a:xfrm>
            <a:off x="689674" y="633669"/>
            <a:ext cx="7933333" cy="730181"/>
          </a:xfrm>
        </p:spPr>
        <p:txBody>
          <a:bodyPr/>
          <a:lstStyle/>
          <a:p>
            <a:r>
              <a:rPr lang="en-US" b="0" dirty="0"/>
              <a:t>Joint Commission and CMS Requirements</a:t>
            </a:r>
          </a:p>
        </p:txBody>
      </p:sp>
      <p:sp>
        <p:nvSpPr>
          <p:cNvPr id="4" name="Footer Placeholder 3">
            <a:extLst>
              <a:ext uri="{FF2B5EF4-FFF2-40B4-BE49-F238E27FC236}">
                <a16:creationId xmlns:a16="http://schemas.microsoft.com/office/drawing/2014/main" id="{D3AAD47A-0134-4B57-BE03-5D52B545900C}"/>
              </a:ext>
            </a:extLst>
          </p:cNvPr>
          <p:cNvSpPr>
            <a:spLocks noGrp="1"/>
          </p:cNvSpPr>
          <p:nvPr>
            <p:ph type="ftr" sz="quarter" idx="3"/>
          </p:nvPr>
        </p:nvSpPr>
        <p:spPr/>
        <p:txBody>
          <a:bodyPr/>
          <a:lstStyle/>
          <a:p>
            <a:r>
              <a:rPr lang="en-US"/>
              <a:t>©2020 Trinity Health, All Rights Reserved</a:t>
            </a:r>
            <a:endParaRPr lang="en-US" dirty="0"/>
          </a:p>
        </p:txBody>
      </p:sp>
      <p:sp>
        <p:nvSpPr>
          <p:cNvPr id="5" name="Slide Number Placeholder 4">
            <a:extLst>
              <a:ext uri="{FF2B5EF4-FFF2-40B4-BE49-F238E27FC236}">
                <a16:creationId xmlns:a16="http://schemas.microsoft.com/office/drawing/2014/main" id="{028219C0-002D-4C77-9349-8A1D88224A7B}"/>
              </a:ext>
            </a:extLst>
          </p:cNvPr>
          <p:cNvSpPr>
            <a:spLocks noGrp="1"/>
          </p:cNvSpPr>
          <p:nvPr>
            <p:ph type="sldNum" sz="quarter" idx="4"/>
          </p:nvPr>
        </p:nvSpPr>
        <p:spPr/>
        <p:txBody>
          <a:bodyPr/>
          <a:lstStyle/>
          <a:p>
            <a:fld id="{489F9553-C816-6842-8939-EE75ECF7EB2B}" type="slidenum">
              <a:rPr lang="en-US" smtClean="0"/>
              <a:pPr/>
              <a:t>46</a:t>
            </a:fld>
            <a:endParaRPr lang="en-US" dirty="0"/>
          </a:p>
        </p:txBody>
      </p:sp>
      <p:pic>
        <p:nvPicPr>
          <p:cNvPr id="1026" name="Picture 2">
            <a:extLst>
              <a:ext uri="{FF2B5EF4-FFF2-40B4-BE49-F238E27FC236}">
                <a16:creationId xmlns:a16="http://schemas.microsoft.com/office/drawing/2014/main" id="{D55819D1-37B0-45F0-83FD-056A703604A5}"/>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2266" t="17489" r="2581"/>
          <a:stretch/>
        </p:blipFill>
        <p:spPr bwMode="auto">
          <a:xfrm>
            <a:off x="689674" y="1701548"/>
            <a:ext cx="5821389" cy="39523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TextBox 6">
            <a:extLst>
              <a:ext uri="{FF2B5EF4-FFF2-40B4-BE49-F238E27FC236}">
                <a16:creationId xmlns:a16="http://schemas.microsoft.com/office/drawing/2014/main" id="{3092C93B-EFC4-44B9-988A-DA5555D4EDC7}"/>
              </a:ext>
            </a:extLst>
          </p:cNvPr>
          <p:cNvSpPr txBox="1"/>
          <p:nvPr/>
        </p:nvSpPr>
        <p:spPr>
          <a:xfrm>
            <a:off x="6647683" y="4502426"/>
            <a:ext cx="2364625" cy="492058"/>
          </a:xfrm>
          <a:prstGeom prst="rect">
            <a:avLst/>
          </a:prstGeom>
          <a:noFill/>
          <a:ln>
            <a:solidFill>
              <a:srgbClr val="7030A0"/>
            </a:solidFill>
          </a:ln>
        </p:spPr>
        <p:txBody>
          <a:bodyPr wrap="square" rtlCol="0">
            <a:spAutoFit/>
          </a:bodyPr>
          <a:lstStyle/>
          <a:p>
            <a:pPr>
              <a:lnSpc>
                <a:spcPts val="1575"/>
              </a:lnSpc>
              <a:spcAft>
                <a:spcPts val="450"/>
              </a:spcAft>
            </a:pPr>
            <a:r>
              <a:rPr lang="en-US" sz="1200" dirty="0">
                <a:solidFill>
                  <a:srgbClr val="443D3E"/>
                </a:solidFill>
              </a:rPr>
              <a:t>Sharon Hull, TH  Director, Accreditation and Regulatory</a:t>
            </a:r>
          </a:p>
        </p:txBody>
      </p:sp>
      <p:sp>
        <p:nvSpPr>
          <p:cNvPr id="2" name="TextBox 1">
            <a:extLst>
              <a:ext uri="{FF2B5EF4-FFF2-40B4-BE49-F238E27FC236}">
                <a16:creationId xmlns:a16="http://schemas.microsoft.com/office/drawing/2014/main" id="{C4D2652A-4B33-41C8-90F1-BD19579C4ADC}"/>
              </a:ext>
            </a:extLst>
          </p:cNvPr>
          <p:cNvSpPr txBox="1"/>
          <p:nvPr/>
        </p:nvSpPr>
        <p:spPr>
          <a:xfrm>
            <a:off x="7059304" y="2355575"/>
            <a:ext cx="1541378" cy="1312795"/>
          </a:xfrm>
          <a:prstGeom prst="rect">
            <a:avLst/>
          </a:prstGeom>
          <a:solidFill>
            <a:srgbClr val="FFFF00"/>
          </a:solidFill>
          <a:ln>
            <a:solidFill>
              <a:srgbClr val="7030A0"/>
            </a:solidFill>
          </a:ln>
        </p:spPr>
        <p:txBody>
          <a:bodyPr wrap="square" rtlCol="0">
            <a:spAutoFit/>
          </a:bodyPr>
          <a:lstStyle/>
          <a:p>
            <a:pPr>
              <a:lnSpc>
                <a:spcPts val="1575"/>
              </a:lnSpc>
              <a:spcAft>
                <a:spcPts val="450"/>
              </a:spcAft>
            </a:pPr>
            <a:r>
              <a:rPr lang="en-US" sz="1200" dirty="0">
                <a:solidFill>
                  <a:srgbClr val="443D3E"/>
                </a:solidFill>
              </a:rPr>
              <a:t>Incorporated into template slide deck or materials sent in credentialing process by CPI; Some information is local.</a:t>
            </a:r>
          </a:p>
        </p:txBody>
      </p:sp>
    </p:spTree>
    <p:extLst>
      <p:ext uri="{BB962C8B-B14F-4D97-AF65-F5344CB8AC3E}">
        <p14:creationId xmlns:p14="http://schemas.microsoft.com/office/powerpoint/2010/main" val="3488874555"/>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BC780941-58DB-4B05-826E-B979E4FA33DD}"/>
              </a:ext>
            </a:extLst>
          </p:cNvPr>
          <p:cNvSpPr>
            <a:spLocks noGrp="1"/>
          </p:cNvSpPr>
          <p:nvPr>
            <p:ph sz="quarter" idx="12"/>
          </p:nvPr>
        </p:nvSpPr>
        <p:spPr>
          <a:xfrm>
            <a:off x="1043609" y="1856306"/>
            <a:ext cx="7586488" cy="3601521"/>
          </a:xfrm>
        </p:spPr>
        <p:txBody>
          <a:bodyPr>
            <a:normAutofit/>
          </a:bodyPr>
          <a:lstStyle/>
          <a:p>
            <a:r>
              <a:rPr lang="en-US" dirty="0"/>
              <a:t>Fire safety training (in the OR especially)</a:t>
            </a:r>
          </a:p>
          <a:p>
            <a:r>
              <a:rPr lang="en-US" dirty="0"/>
              <a:t>Time-Out (for all procedures, not just in the OR)</a:t>
            </a:r>
          </a:p>
          <a:p>
            <a:r>
              <a:rPr lang="en-US" dirty="0"/>
              <a:t>History and Physical update (before a procedure)</a:t>
            </a:r>
          </a:p>
          <a:p>
            <a:r>
              <a:rPr lang="en-US" dirty="0"/>
              <a:t>OPPE  and FPPE – especially for low volume practitioners</a:t>
            </a:r>
          </a:p>
          <a:p>
            <a:r>
              <a:rPr lang="en-US" dirty="0"/>
              <a:t>Medical record completion (30 days)</a:t>
            </a:r>
          </a:p>
          <a:p>
            <a:r>
              <a:rPr lang="en-US" dirty="0"/>
              <a:t>1 hour face-to-face with violent restraint</a:t>
            </a:r>
          </a:p>
        </p:txBody>
      </p:sp>
      <p:sp>
        <p:nvSpPr>
          <p:cNvPr id="3" name="Title 2">
            <a:extLst>
              <a:ext uri="{FF2B5EF4-FFF2-40B4-BE49-F238E27FC236}">
                <a16:creationId xmlns:a16="http://schemas.microsoft.com/office/drawing/2014/main" id="{C3D4BB28-BBC7-4C25-84C4-FD2E648D380F}"/>
              </a:ext>
            </a:extLst>
          </p:cNvPr>
          <p:cNvSpPr>
            <a:spLocks noGrp="1"/>
          </p:cNvSpPr>
          <p:nvPr>
            <p:ph type="title"/>
          </p:nvPr>
        </p:nvSpPr>
        <p:spPr>
          <a:xfrm>
            <a:off x="573436" y="460853"/>
            <a:ext cx="8049571" cy="664875"/>
          </a:xfrm>
        </p:spPr>
        <p:txBody>
          <a:bodyPr/>
          <a:lstStyle/>
          <a:p>
            <a:r>
              <a:rPr lang="en-US" b="0" dirty="0"/>
              <a:t>Areas Often Sited During Surveys</a:t>
            </a:r>
          </a:p>
        </p:txBody>
      </p:sp>
      <p:sp>
        <p:nvSpPr>
          <p:cNvPr id="4" name="Footer Placeholder 3">
            <a:extLst>
              <a:ext uri="{FF2B5EF4-FFF2-40B4-BE49-F238E27FC236}">
                <a16:creationId xmlns:a16="http://schemas.microsoft.com/office/drawing/2014/main" id="{A2C979FD-D31C-4FF6-95D1-D3BB6C909D65}"/>
              </a:ext>
            </a:extLst>
          </p:cNvPr>
          <p:cNvSpPr>
            <a:spLocks noGrp="1"/>
          </p:cNvSpPr>
          <p:nvPr>
            <p:ph type="ftr" sz="quarter" idx="3"/>
          </p:nvPr>
        </p:nvSpPr>
        <p:spPr/>
        <p:txBody>
          <a:bodyPr/>
          <a:lstStyle/>
          <a:p>
            <a:r>
              <a:rPr lang="en-US"/>
              <a:t>©2020 Trinity Health, All Rights Reserved</a:t>
            </a:r>
            <a:endParaRPr lang="en-US" dirty="0"/>
          </a:p>
        </p:txBody>
      </p:sp>
      <p:sp>
        <p:nvSpPr>
          <p:cNvPr id="5" name="Slide Number Placeholder 4">
            <a:extLst>
              <a:ext uri="{FF2B5EF4-FFF2-40B4-BE49-F238E27FC236}">
                <a16:creationId xmlns:a16="http://schemas.microsoft.com/office/drawing/2014/main" id="{20B9C367-9498-4198-967E-993BA87A3893}"/>
              </a:ext>
            </a:extLst>
          </p:cNvPr>
          <p:cNvSpPr>
            <a:spLocks noGrp="1"/>
          </p:cNvSpPr>
          <p:nvPr>
            <p:ph type="sldNum" sz="quarter" idx="4"/>
          </p:nvPr>
        </p:nvSpPr>
        <p:spPr/>
        <p:txBody>
          <a:bodyPr/>
          <a:lstStyle/>
          <a:p>
            <a:fld id="{489F9553-C816-6842-8939-EE75ECF7EB2B}" type="slidenum">
              <a:rPr lang="en-US" smtClean="0"/>
              <a:pPr/>
              <a:t>47</a:t>
            </a:fld>
            <a:endParaRPr lang="en-US" dirty="0"/>
          </a:p>
        </p:txBody>
      </p:sp>
    </p:spTree>
    <p:extLst>
      <p:ext uri="{BB962C8B-B14F-4D97-AF65-F5344CB8AC3E}">
        <p14:creationId xmlns:p14="http://schemas.microsoft.com/office/powerpoint/2010/main" val="1823196961"/>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EFEACD6A-3372-47BC-B614-42E232A9223B}"/>
              </a:ext>
            </a:extLst>
          </p:cNvPr>
          <p:cNvSpPr>
            <a:spLocks noGrp="1"/>
          </p:cNvSpPr>
          <p:nvPr>
            <p:ph sz="quarter" idx="12"/>
          </p:nvPr>
        </p:nvSpPr>
        <p:spPr/>
        <p:txBody>
          <a:bodyPr/>
          <a:lstStyle/>
          <a:p>
            <a:r>
              <a:rPr lang="en-US" dirty="0"/>
              <a:t>Infection prevention information (hand washing!!)</a:t>
            </a:r>
          </a:p>
          <a:p>
            <a:r>
              <a:rPr lang="en-US" dirty="0"/>
              <a:t>Social media policy – e.g. no texting orders, no patient discussions by phone, etc.</a:t>
            </a:r>
          </a:p>
          <a:p>
            <a:r>
              <a:rPr lang="en-US" dirty="0"/>
              <a:t>Physician self-referral </a:t>
            </a:r>
            <a:endParaRPr lang="en-US" dirty="0">
              <a:solidFill>
                <a:srgbClr val="FF0000"/>
              </a:solidFill>
            </a:endParaRPr>
          </a:p>
          <a:p>
            <a:r>
              <a:rPr lang="en-US" dirty="0"/>
              <a:t>Where they can find policies</a:t>
            </a:r>
          </a:p>
          <a:p>
            <a:r>
              <a:rPr lang="en-US" dirty="0"/>
              <a:t>Informed consent</a:t>
            </a:r>
          </a:p>
          <a:p>
            <a:r>
              <a:rPr lang="en-US" dirty="0"/>
              <a:t>Codes (blue, red, etc.) and expectations</a:t>
            </a:r>
          </a:p>
          <a:p>
            <a:r>
              <a:rPr lang="en-US" dirty="0"/>
              <a:t>Chain of command</a:t>
            </a:r>
          </a:p>
        </p:txBody>
      </p:sp>
      <p:sp>
        <p:nvSpPr>
          <p:cNvPr id="3" name="Title 2">
            <a:extLst>
              <a:ext uri="{FF2B5EF4-FFF2-40B4-BE49-F238E27FC236}">
                <a16:creationId xmlns:a16="http://schemas.microsoft.com/office/drawing/2014/main" id="{9FCB49FE-6D05-49B2-9D5A-AAA36571A3AB}"/>
              </a:ext>
            </a:extLst>
          </p:cNvPr>
          <p:cNvSpPr>
            <a:spLocks noGrp="1"/>
          </p:cNvSpPr>
          <p:nvPr>
            <p:ph type="title"/>
          </p:nvPr>
        </p:nvSpPr>
        <p:spPr>
          <a:xfrm>
            <a:off x="581186" y="460853"/>
            <a:ext cx="8041822" cy="664875"/>
          </a:xfrm>
        </p:spPr>
        <p:txBody>
          <a:bodyPr/>
          <a:lstStyle/>
          <a:p>
            <a:r>
              <a:rPr lang="en-US" b="0" dirty="0"/>
              <a:t>Be Sure To Include:</a:t>
            </a:r>
          </a:p>
        </p:txBody>
      </p:sp>
      <p:sp>
        <p:nvSpPr>
          <p:cNvPr id="4" name="Footer Placeholder 3">
            <a:extLst>
              <a:ext uri="{FF2B5EF4-FFF2-40B4-BE49-F238E27FC236}">
                <a16:creationId xmlns:a16="http://schemas.microsoft.com/office/drawing/2014/main" id="{2DDA717B-2C36-4F04-80AB-79DB348BCD9C}"/>
              </a:ext>
            </a:extLst>
          </p:cNvPr>
          <p:cNvSpPr>
            <a:spLocks noGrp="1"/>
          </p:cNvSpPr>
          <p:nvPr>
            <p:ph type="ftr" sz="quarter" idx="3"/>
          </p:nvPr>
        </p:nvSpPr>
        <p:spPr/>
        <p:txBody>
          <a:bodyPr/>
          <a:lstStyle/>
          <a:p>
            <a:r>
              <a:rPr lang="en-US"/>
              <a:t>©2020 Trinity Health, All Rights Reserved</a:t>
            </a:r>
            <a:endParaRPr lang="en-US" dirty="0"/>
          </a:p>
        </p:txBody>
      </p:sp>
      <p:sp>
        <p:nvSpPr>
          <p:cNvPr id="5" name="Slide Number Placeholder 4">
            <a:extLst>
              <a:ext uri="{FF2B5EF4-FFF2-40B4-BE49-F238E27FC236}">
                <a16:creationId xmlns:a16="http://schemas.microsoft.com/office/drawing/2014/main" id="{4DFDE369-F123-436E-8341-6312FA9F1E71}"/>
              </a:ext>
            </a:extLst>
          </p:cNvPr>
          <p:cNvSpPr>
            <a:spLocks noGrp="1"/>
          </p:cNvSpPr>
          <p:nvPr>
            <p:ph type="sldNum" sz="quarter" idx="4"/>
          </p:nvPr>
        </p:nvSpPr>
        <p:spPr/>
        <p:txBody>
          <a:bodyPr/>
          <a:lstStyle/>
          <a:p>
            <a:fld id="{489F9553-C816-6842-8939-EE75ECF7EB2B}" type="slidenum">
              <a:rPr lang="en-US" smtClean="0"/>
              <a:pPr/>
              <a:t>48</a:t>
            </a:fld>
            <a:endParaRPr lang="en-US" dirty="0"/>
          </a:p>
        </p:txBody>
      </p:sp>
    </p:spTree>
    <p:extLst>
      <p:ext uri="{BB962C8B-B14F-4D97-AF65-F5344CB8AC3E}">
        <p14:creationId xmlns:p14="http://schemas.microsoft.com/office/powerpoint/2010/main" val="4197333023"/>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Thank You</a:t>
            </a:r>
          </a:p>
        </p:txBody>
      </p:sp>
      <p:sp>
        <p:nvSpPr>
          <p:cNvPr id="3" name="Content Placeholder 2"/>
          <p:cNvSpPr>
            <a:spLocks noGrp="1"/>
          </p:cNvSpPr>
          <p:nvPr>
            <p:ph idx="1"/>
          </p:nvPr>
        </p:nvSpPr>
        <p:spPr/>
        <p:txBody>
          <a:bodyPr/>
          <a:lstStyle/>
          <a:p>
            <a:pPr marL="0" indent="0">
              <a:buNone/>
            </a:pPr>
            <a:r>
              <a:rPr lang="en-US" dirty="0"/>
              <a:t>Thank you for becoming part of our medical staff and being part of Holy Cross Hospital. </a:t>
            </a:r>
          </a:p>
          <a:p>
            <a:pPr marL="0" indent="0">
              <a:buNone/>
            </a:pPr>
            <a:endParaRPr lang="en-US" dirty="0"/>
          </a:p>
          <a:p>
            <a:pPr marL="0" indent="0">
              <a:buNone/>
            </a:pPr>
            <a:r>
              <a:rPr lang="en-US" dirty="0"/>
              <a:t>We look forward to working with you to ensure we are the most trusted providers for our community.</a:t>
            </a:r>
          </a:p>
          <a:p>
            <a:pPr marL="0" indent="0">
              <a:buNone/>
            </a:pPr>
            <a:endParaRPr lang="en-US" dirty="0"/>
          </a:p>
        </p:txBody>
      </p:sp>
      <p:sp>
        <p:nvSpPr>
          <p:cNvPr id="4" name="Slide Number Placeholder 3"/>
          <p:cNvSpPr>
            <a:spLocks noGrp="1"/>
          </p:cNvSpPr>
          <p:nvPr>
            <p:ph type="sldNum" sz="quarter" idx="10"/>
          </p:nvPr>
        </p:nvSpPr>
        <p:spPr/>
        <p:txBody>
          <a:bodyPr/>
          <a:lstStyle/>
          <a:p>
            <a:fld id="{ED8154CF-F12A-4225-8D32-675B6270E6F4}" type="slidenum">
              <a:rPr lang="en-US" altLang="en-US" smtClean="0"/>
              <a:pPr/>
              <a:t>49</a:t>
            </a:fld>
            <a:endParaRPr lang="en-US" altLang="en-US"/>
          </a:p>
        </p:txBody>
      </p:sp>
    </p:spTree>
    <p:extLst>
      <p:ext uri="{BB962C8B-B14F-4D97-AF65-F5344CB8AC3E}">
        <p14:creationId xmlns:p14="http://schemas.microsoft.com/office/powerpoint/2010/main" val="279492623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Our Mission</a:t>
            </a:r>
          </a:p>
        </p:txBody>
      </p:sp>
      <p:sp>
        <p:nvSpPr>
          <p:cNvPr id="3" name="Content Placeholder 2"/>
          <p:cNvSpPr>
            <a:spLocks noGrp="1"/>
          </p:cNvSpPr>
          <p:nvPr>
            <p:ph idx="1"/>
          </p:nvPr>
        </p:nvSpPr>
        <p:spPr>
          <a:xfrm>
            <a:off x="786062" y="1324326"/>
            <a:ext cx="7900737" cy="4348747"/>
          </a:xfrm>
        </p:spPr>
        <p:txBody>
          <a:bodyPr/>
          <a:lstStyle/>
          <a:p>
            <a:pPr marL="0" indent="0">
              <a:buNone/>
            </a:pPr>
            <a:r>
              <a:rPr lang="en-US" dirty="0"/>
              <a:t>We serve together in Trinity Health, in the spirit of the Gospel, to heal body, mind and spirit, to improve the health of our communities and to steward the resources entrusted to us. Core values: </a:t>
            </a:r>
          </a:p>
          <a:p>
            <a:r>
              <a:rPr lang="en-US" dirty="0"/>
              <a:t>   Respect </a:t>
            </a:r>
          </a:p>
          <a:p>
            <a:r>
              <a:rPr lang="en-US" dirty="0"/>
              <a:t>   Social justice </a:t>
            </a:r>
          </a:p>
          <a:p>
            <a:r>
              <a:rPr lang="en-US" dirty="0"/>
              <a:t>   Compassion </a:t>
            </a:r>
          </a:p>
          <a:p>
            <a:r>
              <a:rPr lang="en-US" dirty="0"/>
              <a:t>   Care of the poor and underserved </a:t>
            </a:r>
          </a:p>
          <a:p>
            <a:r>
              <a:rPr lang="en-US" dirty="0"/>
              <a:t>   Excellence </a:t>
            </a:r>
          </a:p>
          <a:p>
            <a:endParaRPr lang="en-US" dirty="0"/>
          </a:p>
        </p:txBody>
      </p:sp>
      <p:sp>
        <p:nvSpPr>
          <p:cNvPr id="4" name="Slide Number Placeholder 3"/>
          <p:cNvSpPr>
            <a:spLocks noGrp="1"/>
          </p:cNvSpPr>
          <p:nvPr>
            <p:ph type="sldNum" sz="quarter" idx="10"/>
          </p:nvPr>
        </p:nvSpPr>
        <p:spPr/>
        <p:txBody>
          <a:bodyPr/>
          <a:lstStyle/>
          <a:p>
            <a:fld id="{ED8154CF-F12A-4225-8D32-675B6270E6F4}" type="slidenum">
              <a:rPr lang="en-US" altLang="en-US" smtClean="0"/>
              <a:pPr/>
              <a:t>5</a:t>
            </a:fld>
            <a:endParaRPr lang="en-US" altLang="en-US"/>
          </a:p>
        </p:txBody>
      </p:sp>
    </p:spTree>
    <p:extLst>
      <p:ext uri="{BB962C8B-B14F-4D97-AF65-F5344CB8AC3E}">
        <p14:creationId xmlns:p14="http://schemas.microsoft.com/office/powerpoint/2010/main" val="99003769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Our Role</a:t>
            </a:r>
          </a:p>
        </p:txBody>
      </p:sp>
      <p:sp>
        <p:nvSpPr>
          <p:cNvPr id="3" name="Content Placeholder 2"/>
          <p:cNvSpPr>
            <a:spLocks noGrp="1"/>
          </p:cNvSpPr>
          <p:nvPr>
            <p:ph idx="1"/>
          </p:nvPr>
        </p:nvSpPr>
        <p:spPr/>
        <p:txBody>
          <a:bodyPr/>
          <a:lstStyle/>
          <a:p>
            <a:pPr marL="0" indent="0">
              <a:buNone/>
            </a:pPr>
            <a:r>
              <a:rPr lang="en-US" sz="2200" dirty="0"/>
              <a:t>Holy Cross Hospital in Silver Spring, Maryland, exists to support the health ministry of Trinity Health and to be the most trusted provider of health care services in our area. Our health care team will achieve this trust through: </a:t>
            </a:r>
          </a:p>
          <a:p>
            <a:r>
              <a:rPr lang="en-US" sz="2200" dirty="0"/>
              <a:t>High-quality, efficient and safe health care services for all in        partnership with our physicians and others </a:t>
            </a:r>
          </a:p>
          <a:p>
            <a:r>
              <a:rPr lang="en-US" sz="2200" dirty="0"/>
              <a:t>Accessibility of services to our most vulnerable and underserved populations </a:t>
            </a:r>
          </a:p>
          <a:p>
            <a:r>
              <a:rPr lang="en-US" sz="2200" dirty="0"/>
              <a:t>Community outreach that improves health status </a:t>
            </a:r>
          </a:p>
          <a:p>
            <a:r>
              <a:rPr lang="en-US" sz="2200" dirty="0"/>
              <a:t>Ongoing learning and sharing of new knowledge </a:t>
            </a:r>
          </a:p>
          <a:p>
            <a:r>
              <a:rPr lang="en-US" sz="2200" dirty="0"/>
              <a:t>Our friendly, caring spirit </a:t>
            </a:r>
          </a:p>
          <a:p>
            <a:endParaRPr lang="en-US" sz="2200" dirty="0"/>
          </a:p>
        </p:txBody>
      </p:sp>
      <p:sp>
        <p:nvSpPr>
          <p:cNvPr id="4" name="Slide Number Placeholder 3"/>
          <p:cNvSpPr>
            <a:spLocks noGrp="1"/>
          </p:cNvSpPr>
          <p:nvPr>
            <p:ph type="sldNum" sz="quarter" idx="10"/>
          </p:nvPr>
        </p:nvSpPr>
        <p:spPr/>
        <p:txBody>
          <a:bodyPr/>
          <a:lstStyle/>
          <a:p>
            <a:fld id="{ED8154CF-F12A-4225-8D32-675B6270E6F4}" type="slidenum">
              <a:rPr lang="en-US" altLang="en-US" smtClean="0"/>
              <a:pPr/>
              <a:t>6</a:t>
            </a:fld>
            <a:endParaRPr lang="en-US" altLang="en-US"/>
          </a:p>
        </p:txBody>
      </p:sp>
    </p:spTree>
    <p:extLst>
      <p:ext uri="{BB962C8B-B14F-4D97-AF65-F5344CB8AC3E}">
        <p14:creationId xmlns:p14="http://schemas.microsoft.com/office/powerpoint/2010/main" val="148680172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Facility Highlights</a:t>
            </a:r>
          </a:p>
        </p:txBody>
      </p:sp>
      <p:sp>
        <p:nvSpPr>
          <p:cNvPr id="3" name="Content Placeholder 2"/>
          <p:cNvSpPr>
            <a:spLocks noGrp="1"/>
          </p:cNvSpPr>
          <p:nvPr>
            <p:ph idx="1"/>
          </p:nvPr>
        </p:nvSpPr>
        <p:spPr/>
        <p:txBody>
          <a:bodyPr/>
          <a:lstStyle/>
          <a:p>
            <a:r>
              <a:rPr lang="en-US" sz="2000" dirty="0"/>
              <a:t>Tobacco-free campus</a:t>
            </a:r>
          </a:p>
          <a:p>
            <a:r>
              <a:rPr lang="en-US" sz="2000" dirty="0"/>
              <a:t>Professional and Community Education Center</a:t>
            </a:r>
          </a:p>
          <a:p>
            <a:r>
              <a:rPr lang="en-US" sz="2000" dirty="0"/>
              <a:t>Seniors Emergency Center: The first of its kind in the nation</a:t>
            </a:r>
          </a:p>
          <a:p>
            <a:r>
              <a:rPr lang="en-US" sz="2000" dirty="0"/>
              <a:t>Chapel (open to all faiths) and Meditation Garden</a:t>
            </a:r>
          </a:p>
          <a:p>
            <a:r>
              <a:rPr lang="en-US" sz="2000" dirty="0"/>
              <a:t>Holy Cross Hospital's South Building opened on November 1, 2015. The new seven-story, 232,000 square-foot South Building represents the hospital’s largest expansion in more than 50 years, adding 232,000 square feet and bringing the latest technology, privacy and comfort to all patients. </a:t>
            </a:r>
          </a:p>
          <a:p>
            <a:pPr marL="0" indent="0">
              <a:buNone/>
            </a:pPr>
            <a:endParaRPr lang="en-US" dirty="0"/>
          </a:p>
        </p:txBody>
      </p:sp>
      <p:sp>
        <p:nvSpPr>
          <p:cNvPr id="4" name="Slide Number Placeholder 3"/>
          <p:cNvSpPr>
            <a:spLocks noGrp="1"/>
          </p:cNvSpPr>
          <p:nvPr>
            <p:ph type="sldNum" sz="quarter" idx="10"/>
          </p:nvPr>
        </p:nvSpPr>
        <p:spPr/>
        <p:txBody>
          <a:bodyPr/>
          <a:lstStyle/>
          <a:p>
            <a:fld id="{ED8154CF-F12A-4225-8D32-675B6270E6F4}" type="slidenum">
              <a:rPr lang="en-US" altLang="en-US" smtClean="0"/>
              <a:pPr/>
              <a:t>7</a:t>
            </a:fld>
            <a:endParaRPr lang="en-US" altLang="en-US"/>
          </a:p>
        </p:txBody>
      </p:sp>
    </p:spTree>
    <p:extLst>
      <p:ext uri="{BB962C8B-B14F-4D97-AF65-F5344CB8AC3E}">
        <p14:creationId xmlns:p14="http://schemas.microsoft.com/office/powerpoint/2010/main" val="97242805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 Teaching Hospital</a:t>
            </a:r>
          </a:p>
        </p:txBody>
      </p:sp>
      <p:sp>
        <p:nvSpPr>
          <p:cNvPr id="3" name="Content Placeholder 2"/>
          <p:cNvSpPr>
            <a:spLocks noGrp="1"/>
          </p:cNvSpPr>
          <p:nvPr>
            <p:ph idx="1"/>
          </p:nvPr>
        </p:nvSpPr>
        <p:spPr/>
        <p:txBody>
          <a:bodyPr/>
          <a:lstStyle/>
          <a:p>
            <a:r>
              <a:rPr lang="en-US" sz="2000" dirty="0"/>
              <a:t>As a teaching hospital, Holy Cross Hospital has the unique opportunity to offer patients highly specialized services and the latest advances in medical innovation. The hospital hosts physician residency programs affiliated with George Washington University, Children's National Health Systems and the National Capital Consortium, and hosts medical students and physician assistant students from eight additional schools. Holy Cross Hospital also partners with approximately a dozen Schools of Nursing to provide clinical experiences for nursing students and trains students in other health care professions. </a:t>
            </a:r>
          </a:p>
        </p:txBody>
      </p:sp>
      <p:sp>
        <p:nvSpPr>
          <p:cNvPr id="4" name="Slide Number Placeholder 3"/>
          <p:cNvSpPr>
            <a:spLocks noGrp="1"/>
          </p:cNvSpPr>
          <p:nvPr>
            <p:ph type="sldNum" sz="quarter" idx="10"/>
          </p:nvPr>
        </p:nvSpPr>
        <p:spPr/>
        <p:txBody>
          <a:bodyPr/>
          <a:lstStyle/>
          <a:p>
            <a:fld id="{ED8154CF-F12A-4225-8D32-675B6270E6F4}" type="slidenum">
              <a:rPr lang="en-US" altLang="en-US" smtClean="0"/>
              <a:pPr/>
              <a:t>8</a:t>
            </a:fld>
            <a:endParaRPr lang="en-US" altLang="en-US"/>
          </a:p>
        </p:txBody>
      </p:sp>
    </p:spTree>
    <p:extLst>
      <p:ext uri="{BB962C8B-B14F-4D97-AF65-F5344CB8AC3E}">
        <p14:creationId xmlns:p14="http://schemas.microsoft.com/office/powerpoint/2010/main" val="285593478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rotWithShape="1">
          <a:blip r:embed="rId2">
            <a:extLst>
              <a:ext uri="{28A0092B-C50C-407E-A947-70E740481C1C}">
                <a14:useLocalDpi xmlns:a14="http://schemas.microsoft.com/office/drawing/2010/main" val="0"/>
              </a:ext>
            </a:extLst>
          </a:blip>
          <a:srcRect b="3410"/>
          <a:stretch/>
        </p:blipFill>
        <p:spPr>
          <a:xfrm>
            <a:off x="459128" y="492252"/>
            <a:ext cx="8684871" cy="5572882"/>
          </a:xfrm>
          <a:prstGeom prst="rect">
            <a:avLst/>
          </a:prstGeom>
        </p:spPr>
      </p:pic>
      <p:sp>
        <p:nvSpPr>
          <p:cNvPr id="12290" name="Title 1"/>
          <p:cNvSpPr>
            <a:spLocks noGrp="1"/>
          </p:cNvSpPr>
          <p:nvPr>
            <p:ph type="ctrTitle"/>
          </p:nvPr>
        </p:nvSpPr>
        <p:spPr>
          <a:xfrm>
            <a:off x="583248" y="-2481355"/>
            <a:ext cx="7669212" cy="4300089"/>
          </a:xfrm>
        </p:spPr>
        <p:txBody>
          <a:bodyPr/>
          <a:lstStyle/>
          <a:p>
            <a:r>
              <a:rPr lang="en-US" altLang="en-US" dirty="0">
                <a:solidFill>
                  <a:schemeClr val="bg1"/>
                </a:solidFill>
                <a:latin typeface="Tahoma" pitchFamily="34" charset="0"/>
              </a:rPr>
              <a:t>Getting Started</a:t>
            </a:r>
            <a:endParaRPr lang="en-US" altLang="en-US" dirty="0">
              <a:latin typeface="Tahoma" pitchFamily="34" charset="0"/>
              <a:cs typeface="Tahoma" pitchFamily="34" charset="0"/>
            </a:endParaRPr>
          </a:p>
        </p:txBody>
      </p:sp>
    </p:spTree>
    <p:extLst>
      <p:ext uri="{BB962C8B-B14F-4D97-AF65-F5344CB8AC3E}">
        <p14:creationId xmlns:p14="http://schemas.microsoft.com/office/powerpoint/2010/main" val="3934520746"/>
      </p:ext>
    </p:extLst>
  </p:cSld>
  <p:clrMapOvr>
    <a:masterClrMapping/>
  </p:clrMapOvr>
</p:sld>
</file>

<file path=ppt/theme/theme1.xml><?xml version="1.0" encoding="utf-8"?>
<a:theme xmlns:a="http://schemas.openxmlformats.org/drawingml/2006/main" name="HCH Physician Orientation Presentation Revised May 2017 templat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p:properties xmlns:p="http://schemas.microsoft.com/office/2006/metadata/properties" xmlns:xsi="http://www.w3.org/2001/XMLSchema-instance" xmlns:pc="http://schemas.microsoft.com/office/infopath/2007/PartnerControls"><documentManagement><Content xmlns="$ListId:Shared Documents;">Policy and Procedures</Content><_dlc_DocId xmlns="4b91531d-a4f7-47e3-8687-1e7e838a3343">KAAAK632XRJN-194-106</_dlc_DocId><_dlc_DocIdUrl xmlns="4b91531d-a4f7-47e3-8687-1e7e838a3343"><Url>http://hcnet.che.org/HCH/medaff/medstaffservices/_layouts/DocIdRedir.aspx?ID=KAAAK632XRJN-194-106</Url><Description>KAAAK632XRJN-194-106</Description></_dlc_DocIdUrl></documentManagement></p:properties>
</file>

<file path=customXml/item2.xml><?xml version="1.0" encoding="utf-8"?>
<?mso-contentType ?>
<spe:Receivers xmlns:spe="http://schemas.microsoft.com/sharepoint/events">
  <Receiver>
    <Name>Document ID Generator</Name>
    <Synchronization>Synchronous</Synchronization>
    <Type>10001</Type>
    <SequenceNumber>1000</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10002</Type>
    <SequenceNumber>1001</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10004</Type>
    <SequenceNumber>1002</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10006</Type>
    <SequenceNumber>1003</SequenceNumber>
    <Assembly>Microsoft.Office.DocumentManagement, Version=14.0.0.0, Culture=neutral, PublicKeyToken=71e9bce111e9429c</Assembly>
    <Class>Microsoft.Office.DocumentManagement.Internal.DocIdHandler</Class>
    <Data/>
    <Filter/>
  </Receiver>
</spe:Receivers>
</file>

<file path=customXml/item3.xml><?xml version="1.0" encoding="utf-8"?>
<?mso-contentType ?>
<FormTemplates xmlns="http://schemas.microsoft.com/sharepoint/v3/contenttype/forms">
  <Display>DocumentLibraryForm</Display>
  <Edit>DocumentLibraryForm</Edit>
  <New>DocumentLibraryForm</New>
</FormTemplates>
</file>

<file path=customXml/item4.xml><?xml version="1.0" encoding="utf-8"?><ct:contentTypeSchema ct:_="" ma:_="" ma:contentTypeName="Document" ma:contentTypeID="0x010100F27DFAEE41833440890F45C53AFABC6E" ma:contentTypeVersion="0" ma:contentTypeDescription="Create a new document." ma:contentTypeScope="" ma:versionID="30b4a27a309952e5027bdb36c33f57b4" xmlns:ct="http://schemas.microsoft.com/office/2006/metadata/contentType" xmlns:ma="http://schemas.microsoft.com/office/2006/metadata/properties/metaAttributes">
<xsd:schema targetNamespace="http://schemas.microsoft.com/office/2006/metadata/properties" ma:root="true" ma:fieldsID="b646261943c8f79fca7a071b21846e20" ns2:_="" ns3:_="" xmlns:xsd="http://www.w3.org/2001/XMLSchema" xmlns:xs="http://www.w3.org/2001/XMLSchema" xmlns:p="http://schemas.microsoft.com/office/2006/metadata/properties" xmlns:ns2="4b91531d-a4f7-47e3-8687-1e7e838a3343" xmlns:ns3="$ListId:Shared Documents;">
<xsd:import namespace="4b91531d-a4f7-47e3-8687-1e7e838a3343"/>
<xsd:import namespace="$ListId:Shared Documents;"/>
<xsd:element name="properties">
<xsd:complexType>
<xsd:sequence>
<xsd:element name="documentManagement">
<xsd:complexType>
<xsd:all>
<xsd:element ref="ns2:_dlc_DocId" minOccurs="0"/>
<xsd:element ref="ns2:_dlc_DocIdUrl" minOccurs="0"/>
<xsd:element ref="ns2:_dlc_DocIdPersistId" minOccurs="0"/>
<xsd:element ref="ns3:Content"/>
</xsd:all>
</xsd:complexType>
</xsd:element>
</xsd:sequence>
</xsd:complexType>
</xsd:element>
</xsd:schema>
<xsd:schema targetNamespace="4b91531d-a4f7-47e3-8687-1e7e838a3343" elementFormDefault="qualified" xmlns:xsd="http://www.w3.org/2001/XMLSchema" xmlns:xs="http://www.w3.org/2001/XMLSchema" xmlns:dms="http://schemas.microsoft.com/office/2006/documentManagement/types" xmlns:pc="http://schemas.microsoft.com/office/infopath/2007/PartnerControls">
<xsd:import namespace="http://schemas.microsoft.com/office/2006/documentManagement/types"/>
<xsd:import namespace="http://schemas.microsoft.com/office/infopath/2007/PartnerControls"/>
<xsd:element name="_dlc_DocId" ma:index="8" nillable="true" ma:displayName="Document ID Value" ma:description="The value of the document ID assigned to this item." ma:internalName="_dlc_DocId" ma:readOnly="true">
<xsd:simpleType>
<xsd:restriction base="dms:Text"/>
</xsd:simpleType>
</xsd:element>
<xsd:element name="_dlc_DocIdUrl" ma:index="9"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0" nillable="true" ma:displayName="Persist ID" ma:description="Keep ID on add." ma:hidden="true" ma:internalName="_dlc_DocIdPersistId" ma:readOnly="true">
<xsd:simpleType>
<xsd:restriction base="dms:Boolean"/>
</xsd:simpleType>
</xsd:element>
</xsd:schema>
<xsd:schema targetNamespace="$ListId:Shared Documents;" elementFormDefault="qualified" xmlns:xsd="http://www.w3.org/2001/XMLSchema" xmlns:xs="http://www.w3.org/2001/XMLSchema" xmlns:dms="http://schemas.microsoft.com/office/2006/documentManagement/types" xmlns:pc="http://schemas.microsoft.com/office/infopath/2007/PartnerControls">
<xsd:import namespace="http://schemas.microsoft.com/office/2006/documentManagement/types"/>
<xsd:import namespace="http://schemas.microsoft.com/office/infopath/2007/PartnerControls"/>
<xsd:element name="Content" ma:index="11" ma:displayName="Content Type" ma:format="Dropdown" ma:internalName="Content">
<xsd:simpleType>
<xsd:restriction base="dms:Choice">
<xsd:enumeration value="Job Aides"/>
<xsd:enumeration value="Documentation"/>
<xsd:enumeration value="Policy and Procedures"/>
<xsd:enumeration value="Schedules"/>
</xsd:restriction>
</xsd:simpleType>
</xsd:element>
</xsd:schema>
<xsd:schema targetNamespace="http://schemas.openxmlformats.org/package/2006/metadata/core-properties" elementFormDefault="qualified" attributeFormDefault="unqualified" blockDefault="#all" xmlns="http://schemas.openxmlformats.org/package/2006/metadata/core-properties" xmlns:xsd="http://www.w3.org/2001/XMLSchema" xmlns:xsi="http://www.w3.org/2001/XMLSchema-instance" xmlns:dc="http://purl.org/dc/elements/1.1/" xmlns:dcterms="http://purl.org/dc/terms/" xmlns:odoc="http://schemas.microsoft.com/internal/obd">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targetNamespace="http://schemas.microsoft.com/office/infopath/2007/PartnerControls" elementFormDefault="qualified" attributeFormDefault="unqualified" xmlns:pc="http://schemas.microsoft.com/office/infopath/2007/PartnerControls" xmlns:xs="http://www.w3.org/2001/XMLSchema">
<xs:element name="Person">
<xs:complexType>
<xs:sequence>
<xs:element ref="pc:DisplayName" minOccurs="0"></xs:element>
<xs:element ref="pc:AccountId" minOccurs="0"></xs:element>
<xs:element ref="pc:AccountType" minOccurs="0"></xs:element>
</xs:sequence>
</xs:complexType>
</xs:element>
<xs:element name="DisplayName" type="xs:string"></xs:element>
<xs:element name="AccountId" type="xs:string"></xs:element>
<xs:element name="AccountType" type="xs:string"></xs:element>
<xs:element name="BDCAssociatedEntity">
<xs:complexType>
<xs:sequence>
<xs:element ref="pc:BDCEntity" minOccurs="0" maxOccurs="unbounded"></xs:element>
</xs:sequence>
<xs:attribute ref="pc:EntityNamespace"></xs:attribute>
<xs:attribute ref="pc:EntityName"></xs:attribute>
<xs:attribute ref="pc:SystemInstanceName"></xs:attribute>
<xs:attribute ref="pc:AssociationName"></xs:attribute>
</xs:complexType>
</xs:element>
<xs:attribute name="EntityNamespace" type="xs:string"></xs:attribute>
<xs:attribute name="EntityName" type="xs:string"></xs:attribute>
<xs:attribute name="SystemInstanceName" type="xs:string"></xs:attribute>
<xs:attribute name="AssociationName" type="xs:string"></xs:attribute>
<xs:element name="BDCEntity">
<xs:complexType>
<xs:sequence>
<xs:element ref="pc:EntityDisplayName" minOccurs="0"></xs:element>
<xs:element ref="pc:EntityInstanceReference" minOccurs="0"></xs:element>
<xs:element ref="pc:EntityId1" minOccurs="0"></xs:element>
<xs:element ref="pc:EntityId2" minOccurs="0"></xs:element>
<xs:element ref="pc:EntityId3" minOccurs="0"></xs:element>
<xs:element ref="pc:EntityId4" minOccurs="0"></xs:element>
<xs:element ref="pc:EntityId5" minOccurs="0"></xs:element>
</xs:sequence>
</xs:complexType>
</xs:element>
<xs:element name="EntityDisplayName" type="xs:string"></xs:element>
<xs:element name="EntityInstanceReference" type="xs:string"></xs:element>
<xs:element name="EntityId1" type="xs:string"></xs:element>
<xs:element name="EntityId2" type="xs:string"></xs:element>
<xs:element name="EntityId3" type="xs:string"></xs:element>
<xs:element name="EntityId4" type="xs:string"></xs:element>
<xs:element name="EntityId5" type="xs:string"></xs:element>
<xs:element name="Terms">
<xs:complexType>
<xs:sequence>
<xs:element ref="pc:TermInfo" minOccurs="0" maxOccurs="unbounded"></xs:element>
</xs:sequence>
</xs:complexType>
</xs:element>
<xs:element name="TermInfo">
<xs:complexType>
<xs:sequence>
<xs:element ref="pc:TermName" minOccurs="0"></xs:element>
<xs:element ref="pc:TermId" minOccurs="0"></xs:element>
</xs:sequence>
</xs:complexType>
</xs:element>
<xs:element name="TermName" type="xs:string"></xs:element>
<xs:element name="TermId" type="xs:string"></xs:element>
</xs:schema>
</ct:contentTypeSchema>
</file>

<file path=customXml/itemProps1.xml><?xml version="1.0" encoding="utf-8"?>
<ds:datastoreItem xmlns:ds="http://schemas.openxmlformats.org/officeDocument/2006/customXml" ds:itemID="{234E0313-96B6-40F6-A57A-0BFDEF79C57A}">
  <ds:schemaRefs>
    <ds:schemaRef ds:uri="http://purl.org/dc/terms/"/>
    <ds:schemaRef ds:uri="4b91531d-a4f7-47e3-8687-1e7e838a3343"/>
    <ds:schemaRef ds:uri="http://schemas.microsoft.com/office/2006/metadata/properties"/>
    <ds:schemaRef ds:uri="http://schemas.microsoft.com/office/2006/documentManagement/types"/>
    <ds:schemaRef ds:uri="$ListId:Shared Documents;"/>
    <ds:schemaRef ds:uri="http://www.w3.org/XML/1998/namespace"/>
    <ds:schemaRef ds:uri="http://purl.org/dc/dcmitype/"/>
    <ds:schemaRef ds:uri="http://schemas.microsoft.com/office/infopath/2007/PartnerControls"/>
    <ds:schemaRef ds:uri="http://schemas.openxmlformats.org/package/2006/metadata/core-properties"/>
    <ds:schemaRef ds:uri="http://purl.org/dc/elements/1.1/"/>
  </ds:schemaRefs>
</ds:datastoreItem>
</file>

<file path=customXml/itemProps2.xml><?xml version="1.0" encoding="utf-8"?>
<ds:datastoreItem xmlns:ds="http://schemas.openxmlformats.org/officeDocument/2006/customXml" ds:itemID="{F94D0BB7-F0D5-46E1-AFF3-BA46A2140E12}">
  <ds:schemaRefs>
    <ds:schemaRef ds:uri="http://schemas.microsoft.com/sharepoint/events"/>
  </ds:schemaRefs>
</ds:datastoreItem>
</file>

<file path=customXml/itemProps3.xml><?xml version="1.0" encoding="utf-8"?>
<ds:datastoreItem xmlns:ds="http://schemas.openxmlformats.org/officeDocument/2006/customXml" ds:itemID="{B604ED79-AED7-47DE-8F59-4702CA8854AD}">
  <ds:schemaRefs>
    <ds:schemaRef ds:uri="http://schemas.microsoft.com/sharepoint/v3/contenttype/forms"/>
  </ds:schemaRefs>
</ds:datastoreItem>
</file>

<file path=customXml/itemProps4.xml><?xml version="1.0" encoding="utf-8"?>
<ds:datastoreItem xmlns:ds="http://schemas.openxmlformats.org/officeDocument/2006/customXml" ds:itemID="{69EBED2F-9F67-48F0-BA8D-F8B9B622B3C3}">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4b91531d-a4f7-47e3-8687-1e7e838a3343"/>
    <ds:schemaRef ds:uri="$ListId:Shared Documents;"/>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HCH Physician Orientation Presentation Revised May 2017 template</Template>
  <TotalTime>425</TotalTime>
  <Words>4087</Words>
  <Application>Microsoft Office PowerPoint</Application>
  <PresentationFormat>On-screen Show (4:3)</PresentationFormat>
  <Paragraphs>379</Paragraphs>
  <Slides>49</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49</vt:i4>
      </vt:variant>
    </vt:vector>
  </HeadingPairs>
  <TitlesOfParts>
    <vt:vector size="54" baseType="lpstr">
      <vt:lpstr>Arial</vt:lpstr>
      <vt:lpstr>Arial Narrow</vt:lpstr>
      <vt:lpstr>Calibri</vt:lpstr>
      <vt:lpstr>Tahoma</vt:lpstr>
      <vt:lpstr>HCH Physician Orientation Presentation Revised May 2017 template</vt:lpstr>
      <vt:lpstr>Physician Orientation  Guide</vt:lpstr>
      <vt:lpstr>Welcome</vt:lpstr>
      <vt:lpstr>Introduction to  Holy Cross Hospital</vt:lpstr>
      <vt:lpstr>Holy Cross Hospital Facts</vt:lpstr>
      <vt:lpstr>Our Mission</vt:lpstr>
      <vt:lpstr>Our Role</vt:lpstr>
      <vt:lpstr>Facility Highlights</vt:lpstr>
      <vt:lpstr>A Teaching Hospital</vt:lpstr>
      <vt:lpstr>Getting Started</vt:lpstr>
      <vt:lpstr>Identification Badge </vt:lpstr>
      <vt:lpstr>Parking</vt:lpstr>
      <vt:lpstr>Physician Lounge</vt:lpstr>
      <vt:lpstr>Hospital Leadership  and Key Contacts</vt:lpstr>
      <vt:lpstr>Executive Administration </vt:lpstr>
      <vt:lpstr>Medical Affairs/Medical Staff Offices </vt:lpstr>
      <vt:lpstr>Medical Staff Officers 2023 </vt:lpstr>
      <vt:lpstr>Medical Staff Administration </vt:lpstr>
      <vt:lpstr>Medical Staff Meetings </vt:lpstr>
      <vt:lpstr>Physician Health</vt:lpstr>
      <vt:lpstr>Physician Communication</vt:lpstr>
      <vt:lpstr>CRISP</vt:lpstr>
      <vt:lpstr>Strategic Priorities</vt:lpstr>
      <vt:lpstr>Clinical Environment</vt:lpstr>
      <vt:lpstr>Hospitalists</vt:lpstr>
      <vt:lpstr>Electronic Medical Record (EMR)</vt:lpstr>
      <vt:lpstr>HealthStream</vt:lpstr>
      <vt:lpstr>PolicyTech</vt:lpstr>
      <vt:lpstr>Core Measures </vt:lpstr>
      <vt:lpstr>Case Management</vt:lpstr>
      <vt:lpstr>Quality and Care Management </vt:lpstr>
      <vt:lpstr>Clinical Quality Initiatives </vt:lpstr>
      <vt:lpstr>Performance Improvement</vt:lpstr>
      <vt:lpstr>Peer Review</vt:lpstr>
      <vt:lpstr>Behavioral Health Services</vt:lpstr>
      <vt:lpstr>Ethics</vt:lpstr>
      <vt:lpstr>Spiritual Care Services</vt:lpstr>
      <vt:lpstr>Patient Satisfaction</vt:lpstr>
      <vt:lpstr>Infection Control Services</vt:lpstr>
      <vt:lpstr>BLOOD BORNE PATHOGENS (BPP)</vt:lpstr>
      <vt:lpstr>PERSONAL PROTECTIVE EQUIPMENT (PPE)</vt:lpstr>
      <vt:lpstr>EMERGENCY PREPAREDNESS</vt:lpstr>
      <vt:lpstr>Employee Health Services</vt:lpstr>
      <vt:lpstr>Accreditation and Regulatory Services </vt:lpstr>
      <vt:lpstr>Regulatory Initiatives </vt:lpstr>
      <vt:lpstr>CODE SILVER</vt:lpstr>
      <vt:lpstr>Joint Commission and CMS Requirements</vt:lpstr>
      <vt:lpstr>Areas Often Sited During Surveys</vt:lpstr>
      <vt:lpstr>Be Sure To Include:</vt:lpstr>
      <vt:lpstr>Thank You</vt:lpstr>
    </vt:vector>
  </TitlesOfParts>
  <Company>Trinity Health</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Mead J. Notkin</dc:creator>
  <cp:lastModifiedBy>Matthew Johnston</cp:lastModifiedBy>
  <cp:revision>57</cp:revision>
  <cp:lastPrinted>2018-04-03T16:45:03Z</cp:lastPrinted>
  <dcterms:created xsi:type="dcterms:W3CDTF">2017-05-23T18:03:06Z</dcterms:created>
  <dcterms:modified xsi:type="dcterms:W3CDTF">2023-01-12T16:28:19Z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0x010100F27DFAEE41833440890F45C53AFABC6E</vt:lpwstr>
  </property>
  <property fmtid="{D5CDD505-2E9C-101B-9397-08002B2CF9AE}" pid="3" name="_dlc_DocIdItemGuid">
    <vt:lpwstr>378baba8-db15-49b3-a942-e4699ee2c753</vt:lpwstr>
  </property>
</Properties>
</file>